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8" r:id="rId4"/>
    <p:sldId id="269" r:id="rId5"/>
    <p:sldId id="265" r:id="rId6"/>
    <p:sldId id="264" r:id="rId7"/>
    <p:sldId id="266" r:id="rId8"/>
    <p:sldId id="267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50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5585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65118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279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0247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9942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0024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5884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376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700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577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48DA2-F313-4F27-9936-2565265A8F46}" type="datetimeFigureOut">
              <a:rPr lang="hu-HU" smtClean="0"/>
              <a:t>2022. 09. 28.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C7D88-0E26-49B6-8F57-A6120E154DA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93030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12E99A55-4FAA-2E20-1164-2B9B539EEC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3571" y="794901"/>
            <a:ext cx="2919036" cy="3492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5806FA5B-EEC6-8BA0-6716-21ACDF544E61}"/>
              </a:ext>
            </a:extLst>
          </p:cNvPr>
          <p:cNvSpPr txBox="1"/>
          <p:nvPr/>
        </p:nvSpPr>
        <p:spPr>
          <a:xfrm>
            <a:off x="1037968" y="5807676"/>
            <a:ext cx="4440194" cy="370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latin typeface="Raleway" pitchFamily="2" charset="-18"/>
              </a:rPr>
              <a:t>Budapest, 2022. szeptember 30.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647ABA4-C35D-F4F4-D7FB-38F722C4ED35}"/>
              </a:ext>
            </a:extLst>
          </p:cNvPr>
          <p:cNvSpPr txBox="1"/>
          <p:nvPr/>
        </p:nvSpPr>
        <p:spPr>
          <a:xfrm>
            <a:off x="6705600" y="4316627"/>
            <a:ext cx="4507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b="1" dirty="0">
                <a:effectLst/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hu-HU" sz="3200" b="1" dirty="0">
                <a:effectLst/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A  XIII. </a:t>
            </a:r>
            <a:r>
              <a:rPr lang="hu-HU" sz="3200" b="1" dirty="0">
                <a:latin typeface="Raleway" pitchFamily="2" charset="-18"/>
                <a:ea typeface="Times New Roman" panose="02020603050405020304" pitchFamily="18" charset="0"/>
                <a:cs typeface="Arial" panose="020B0604020202020204" pitchFamily="34" charset="0"/>
              </a:rPr>
              <a:t>KERÜLETBEN </a:t>
            </a:r>
            <a:endParaRPr lang="hu-HU" sz="3200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C4F69B02-22F2-C2A4-4468-6B97D6EFED21}"/>
              </a:ext>
            </a:extLst>
          </p:cNvPr>
          <p:cNvSpPr txBox="1"/>
          <p:nvPr/>
        </p:nvSpPr>
        <p:spPr>
          <a:xfrm>
            <a:off x="939112" y="888485"/>
            <a:ext cx="62052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>
                <a:latin typeface="Raleway" pitchFamily="2" charset="-18"/>
              </a:rPr>
              <a:t>Okos Kerület Szépkorúakkal! 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D8C3804A-10FE-6042-56B2-D8A20061F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392" y="1659425"/>
            <a:ext cx="5446207" cy="3962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699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CAA35F8-04DB-DB45-61CC-54E28D05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60" y="1457964"/>
            <a:ext cx="2223136" cy="137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endületben 2.0 - félidőben - YouTube">
            <a:extLst>
              <a:ext uri="{FF2B5EF4-FFF2-40B4-BE49-F238E27FC236}">
                <a16:creationId xmlns:a16="http://schemas.microsoft.com/office/drawing/2014/main" id="{956ACBBD-7DE7-5DE8-3783-1832CFE95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688" y="145796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yíl: sávnyíl 15">
            <a:extLst>
              <a:ext uri="{FF2B5EF4-FFF2-40B4-BE49-F238E27FC236}">
                <a16:creationId xmlns:a16="http://schemas.microsoft.com/office/drawing/2014/main" id="{AA4D7D51-C956-7B55-9827-652273496870}"/>
              </a:ext>
            </a:extLst>
          </p:cNvPr>
          <p:cNvSpPr/>
          <p:nvPr/>
        </p:nvSpPr>
        <p:spPr>
          <a:xfrm>
            <a:off x="4445658" y="1946094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4FDF789B-15E1-0EBB-FA6A-D4648B9AF2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7218718" y="2830056"/>
            <a:ext cx="780356" cy="786452"/>
          </a:xfrm>
          <a:prstGeom prst="rect">
            <a:avLst/>
          </a:prstGeom>
        </p:spPr>
      </p:pic>
      <p:pic>
        <p:nvPicPr>
          <p:cNvPr id="19" name="Kép 18">
            <a:extLst>
              <a:ext uri="{FF2B5EF4-FFF2-40B4-BE49-F238E27FC236}">
                <a16:creationId xmlns:a16="http://schemas.microsoft.com/office/drawing/2014/main" id="{02D90BDB-5732-CA3B-B311-D9C0AB563D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2677242">
            <a:off x="4426027" y="4682910"/>
            <a:ext cx="573074" cy="566977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EC1589B2-9198-DA8F-B349-208DCC65ECEB}"/>
              </a:ext>
            </a:extLst>
          </p:cNvPr>
          <p:cNvSpPr txBox="1"/>
          <p:nvPr/>
        </p:nvSpPr>
        <p:spPr>
          <a:xfrm>
            <a:off x="805070" y="823800"/>
            <a:ext cx="3892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>
                <a:latin typeface="Raleway" pitchFamily="2" charset="-18"/>
              </a:rPr>
              <a:t>Partnerek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02263AE-F03F-9915-2BD3-CC6409F544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2688" y="3852262"/>
            <a:ext cx="2859272" cy="1603387"/>
          </a:xfrm>
          <a:prstGeom prst="rect">
            <a:avLst/>
          </a:prstGeom>
        </p:spPr>
      </p:pic>
      <p:sp>
        <p:nvSpPr>
          <p:cNvPr id="6" name="Ellipszis 5">
            <a:extLst>
              <a:ext uri="{FF2B5EF4-FFF2-40B4-BE49-F238E27FC236}">
                <a16:creationId xmlns:a16="http://schemas.microsoft.com/office/drawing/2014/main" id="{8BC1B3C9-870F-4443-757C-0F16807DF7C8}"/>
              </a:ext>
            </a:extLst>
          </p:cNvPr>
          <p:cNvSpPr/>
          <p:nvPr/>
        </p:nvSpPr>
        <p:spPr>
          <a:xfrm>
            <a:off x="5104656" y="4196755"/>
            <a:ext cx="2773252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Idősügyi program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75071E75-5558-8BC3-E736-F11A739C039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13176" y="1728316"/>
            <a:ext cx="2414428" cy="237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75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>
            <a:extLst>
              <a:ext uri="{FF2B5EF4-FFF2-40B4-BE49-F238E27FC236}">
                <a16:creationId xmlns:a16="http://schemas.microsoft.com/office/drawing/2014/main" id="{C2C55FA2-9AAB-6180-4293-EE46A08B6041}"/>
              </a:ext>
            </a:extLst>
          </p:cNvPr>
          <p:cNvSpPr txBox="1"/>
          <p:nvPr/>
        </p:nvSpPr>
        <p:spPr>
          <a:xfrm>
            <a:off x="1748413" y="1257272"/>
            <a:ext cx="891288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Közös innovációs ökoszisztéma megteremtése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84B2266D-AEB6-5EE4-94F7-6FD2D56DC596}"/>
              </a:ext>
            </a:extLst>
          </p:cNvPr>
          <p:cNvSpPr txBox="1"/>
          <p:nvPr/>
        </p:nvSpPr>
        <p:spPr>
          <a:xfrm>
            <a:off x="3640016" y="2061141"/>
            <a:ext cx="6094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Célcsoport: Szépkorúak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37E8B796-D7EB-EA82-6673-55E012C99F4A}"/>
              </a:ext>
            </a:extLst>
          </p:cNvPr>
          <p:cNvSpPr txBox="1"/>
          <p:nvPr/>
        </p:nvSpPr>
        <p:spPr>
          <a:xfrm>
            <a:off x="612949" y="2865010"/>
            <a:ext cx="82371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Projekt megszervezésének elfogadott szempont rendszere: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7DB282D-F57B-BBF7-6658-69242B71B749}"/>
              </a:ext>
            </a:extLst>
          </p:cNvPr>
          <p:cNvSpPr txBox="1"/>
          <p:nvPr/>
        </p:nvSpPr>
        <p:spPr>
          <a:xfrm>
            <a:off x="1155560" y="3531326"/>
            <a:ext cx="80085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•	</a:t>
            </a:r>
            <a:r>
              <a:rPr lang="hu-HU" sz="2400" dirty="0"/>
              <a:t>erősítse nyitottságukat az új dolgok iránt, </a:t>
            </a:r>
          </a:p>
          <a:p>
            <a:r>
              <a:rPr lang="hu-HU" sz="2400" dirty="0"/>
              <a:t>•	érzékenyítse gondolkodásukat a másság elfogadására,</a:t>
            </a:r>
          </a:p>
          <a:p>
            <a:r>
              <a:rPr lang="hu-HU" sz="2400" dirty="0"/>
              <a:t>•	legyen könnyen elérhető,</a:t>
            </a:r>
          </a:p>
          <a:p>
            <a:r>
              <a:rPr lang="hu-HU" sz="2400" dirty="0"/>
              <a:t>•	anyagilag ne terhelje meg a családi kasszát. </a:t>
            </a:r>
          </a:p>
        </p:txBody>
      </p:sp>
    </p:spTree>
    <p:extLst>
      <p:ext uri="{BB962C8B-B14F-4D97-AF65-F5344CB8AC3E}">
        <p14:creationId xmlns:p14="http://schemas.microsoft.com/office/powerpoint/2010/main" val="2046766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1C3A5C77-AD18-12AE-FAE0-08DEE654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847" y="889875"/>
            <a:ext cx="4669134" cy="4737202"/>
          </a:xfrm>
          <a:prstGeom prst="rect">
            <a:avLst/>
          </a:prstGeom>
        </p:spPr>
      </p:pic>
      <p:pic>
        <p:nvPicPr>
          <p:cNvPr id="2" name="Kép 1">
            <a:extLst>
              <a:ext uri="{FF2B5EF4-FFF2-40B4-BE49-F238E27FC236}">
                <a16:creationId xmlns:a16="http://schemas.microsoft.com/office/drawing/2014/main" id="{DD680C4B-05DE-07D9-0A38-F42A889E94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4345" y="1168875"/>
            <a:ext cx="4249280" cy="1936065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C1214E21-7402-21D0-5529-6CAD189982E9}"/>
              </a:ext>
            </a:extLst>
          </p:cNvPr>
          <p:cNvSpPr txBox="1"/>
          <p:nvPr/>
        </p:nvSpPr>
        <p:spPr>
          <a:xfrm>
            <a:off x="7124281" y="3910037"/>
            <a:ext cx="35693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jelenléti képzések </a:t>
            </a:r>
          </a:p>
        </p:txBody>
      </p:sp>
    </p:spTree>
    <p:extLst>
      <p:ext uri="{BB962C8B-B14F-4D97-AF65-F5344CB8AC3E}">
        <p14:creationId xmlns:p14="http://schemas.microsoft.com/office/powerpoint/2010/main" val="1335710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E9E432D2-1115-327B-4625-2F85E3FB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293" y="1165608"/>
            <a:ext cx="6102698" cy="425045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1766FCDB-0CE0-6A95-E698-F5EF593C88F7}"/>
              </a:ext>
            </a:extLst>
          </p:cNvPr>
          <p:cNvSpPr txBox="1"/>
          <p:nvPr/>
        </p:nvSpPr>
        <p:spPr>
          <a:xfrm>
            <a:off x="8272306" y="2848652"/>
            <a:ext cx="24492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online képzés </a:t>
            </a:r>
          </a:p>
        </p:txBody>
      </p:sp>
    </p:spTree>
    <p:extLst>
      <p:ext uri="{BB962C8B-B14F-4D97-AF65-F5344CB8AC3E}">
        <p14:creationId xmlns:p14="http://schemas.microsoft.com/office/powerpoint/2010/main" val="2708122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>
            <a:extLst>
              <a:ext uri="{FF2B5EF4-FFF2-40B4-BE49-F238E27FC236}">
                <a16:creationId xmlns:a16="http://schemas.microsoft.com/office/drawing/2014/main" id="{C8737801-230D-2899-524D-8D55853F55EB}"/>
              </a:ext>
            </a:extLst>
          </p:cNvPr>
          <p:cNvSpPr txBox="1"/>
          <p:nvPr/>
        </p:nvSpPr>
        <p:spPr>
          <a:xfrm>
            <a:off x="2622619" y="1076402"/>
            <a:ext cx="723481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jó gyakorlat eredményei Szépkorúak esetében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6243D41-0F72-D613-273A-00F99921829D}"/>
              </a:ext>
            </a:extLst>
          </p:cNvPr>
          <p:cNvSpPr txBox="1"/>
          <p:nvPr/>
        </p:nvSpPr>
        <p:spPr>
          <a:xfrm>
            <a:off x="803868" y="1717036"/>
            <a:ext cx="10681398" cy="2991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47700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Résztvevő idősek: 672 fő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47700" algn="l"/>
              </a:tabLst>
            </a:pPr>
            <a:endParaRPr lang="hu-HU" sz="2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47700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élményszerzés, más kultúrák megismerése,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47700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digitális világ nyújtotta lehetőségek megismerése,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47700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érzékenyítés, 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647700" algn="l"/>
              </a:tabLst>
            </a:pPr>
            <a:r>
              <a:rPr lang="hu-HU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tartalmas szabadidős elfoglaltság. </a:t>
            </a:r>
            <a:endParaRPr lang="hu-H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741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385109F-ADEF-6CF7-0533-49260F36A151}"/>
              </a:ext>
            </a:extLst>
          </p:cNvPr>
          <p:cNvSpPr txBox="1"/>
          <p:nvPr/>
        </p:nvSpPr>
        <p:spPr>
          <a:xfrm>
            <a:off x="6147500" y="1121155"/>
            <a:ext cx="53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0" i="0" dirty="0">
                <a:solidFill>
                  <a:srgbClr val="0E1C45"/>
                </a:solidFill>
                <a:effectLst/>
                <a:latin typeface="robotoregular"/>
              </a:rPr>
              <a:t>.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B42ED6D-3ABE-8F4D-7C17-64D10D671245}"/>
              </a:ext>
            </a:extLst>
          </p:cNvPr>
          <p:cNvSpPr txBox="1"/>
          <p:nvPr/>
        </p:nvSpPr>
        <p:spPr>
          <a:xfrm>
            <a:off x="2150347" y="1044211"/>
            <a:ext cx="84406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jó gyakorlat eredményei Önkormányzat szempontjából 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5E00CEE9-05F5-4726-FA68-AD5E79EBC17C}"/>
              </a:ext>
            </a:extLst>
          </p:cNvPr>
          <p:cNvSpPr txBox="1"/>
          <p:nvPr/>
        </p:nvSpPr>
        <p:spPr>
          <a:xfrm>
            <a:off x="713434" y="1892630"/>
            <a:ext cx="10339753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400" dirty="0"/>
              <a:t>A célcsoport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nyitottsága  a XIII. kerület hétköznapi élete iránt,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/>
              <a:t>aktivitása a közéletben,</a:t>
            </a:r>
          </a:p>
          <a:p>
            <a:r>
              <a:rPr lang="hu-HU" sz="2400" dirty="0"/>
              <a:t>Idősügyi koncepció alapelveinek érvényesülése.</a:t>
            </a:r>
          </a:p>
          <a:p>
            <a:endParaRPr lang="hu-HU" sz="2400" dirty="0"/>
          </a:p>
          <a:p>
            <a:r>
              <a:rPr lang="hu-HU" sz="2400" dirty="0"/>
              <a:t>„Valljuk, ha az idősek megtanulják a másik szempontjából látni a világot és meglátni benne az értéket, akkor az egymás iránti tisztelet erős kapcsolatokhoz, barátságokhoz vezet</a:t>
            </a:r>
            <a:r>
              <a:rPr lang="hu-HU" dirty="0"/>
              <a:t>.</a:t>
            </a:r>
          </a:p>
          <a:p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76494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>
            <a:extLst>
              <a:ext uri="{FF2B5EF4-FFF2-40B4-BE49-F238E27FC236}">
                <a16:creationId xmlns:a16="http://schemas.microsoft.com/office/drawing/2014/main" id="{A0376377-FFFF-F18F-4ABB-A6817BD34290}"/>
              </a:ext>
            </a:extLst>
          </p:cNvPr>
          <p:cNvSpPr txBox="1"/>
          <p:nvPr/>
        </p:nvSpPr>
        <p:spPr>
          <a:xfrm>
            <a:off x="3931418" y="1106547"/>
            <a:ext cx="4529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2800" dirty="0"/>
              <a:t>Okos Kerület Szépkorúakkal! 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83949D28-13A4-34C5-BF08-12F650754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361" y="1944875"/>
            <a:ext cx="5143501" cy="3456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5B0ECF3D-81FE-D9DA-9FBF-7477F77AC0B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53955" y="943887"/>
            <a:ext cx="3225523" cy="514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" name="Szövegdoboz 34">
            <a:extLst>
              <a:ext uri="{FF2B5EF4-FFF2-40B4-BE49-F238E27FC236}">
                <a16:creationId xmlns:a16="http://schemas.microsoft.com/office/drawing/2014/main" id="{AD9B3AD0-0545-7D57-FCDF-44E4C503C4DB}"/>
              </a:ext>
            </a:extLst>
          </p:cNvPr>
          <p:cNvSpPr txBox="1"/>
          <p:nvPr/>
        </p:nvSpPr>
        <p:spPr>
          <a:xfrm>
            <a:off x="1409282" y="5128399"/>
            <a:ext cx="2017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3200" dirty="0"/>
              <a:t>Folytatjuk</a:t>
            </a:r>
          </a:p>
        </p:txBody>
      </p:sp>
    </p:spTree>
    <p:extLst>
      <p:ext uri="{BB962C8B-B14F-4D97-AF65-F5344CB8AC3E}">
        <p14:creationId xmlns:p14="http://schemas.microsoft.com/office/powerpoint/2010/main" val="1475134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158</Words>
  <Application>Microsoft Office PowerPoint</Application>
  <PresentationFormat>Szélesvásznú</PresentationFormat>
  <Paragraphs>31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Raleway</vt:lpstr>
      <vt:lpstr>robotoregular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Karácsonyi Magdolna</dc:creator>
  <cp:lastModifiedBy>Karácsonyi Magdolna</cp:lastModifiedBy>
  <cp:revision>12</cp:revision>
  <dcterms:created xsi:type="dcterms:W3CDTF">2022-04-06T11:12:38Z</dcterms:created>
  <dcterms:modified xsi:type="dcterms:W3CDTF">2022-09-28T16:53:42Z</dcterms:modified>
</cp:coreProperties>
</file>