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8" r:id="rId4"/>
    <p:sldId id="269" r:id="rId5"/>
    <p:sldId id="264" r:id="rId6"/>
    <p:sldId id="265" r:id="rId7"/>
    <p:sldId id="267" r:id="rId8"/>
    <p:sldId id="266" r:id="rId9"/>
    <p:sldId id="262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29BA9-01E6-4628-B00E-37F58A398F5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BA94CA5-E71D-4F22-99B5-F480998BF400}">
      <dgm:prSet phldrT="[Szöveg]" custT="1"/>
      <dgm:spPr/>
      <dgm:t>
        <a:bodyPr/>
        <a:lstStyle/>
        <a:p>
          <a:r>
            <a:rPr lang="hu-HU" sz="2000" dirty="0"/>
            <a:t>Folyamat-tervezés, kommunikációs stratégia</a:t>
          </a:r>
        </a:p>
      </dgm:t>
    </dgm:pt>
    <dgm:pt modelId="{DCF48342-8C93-4FE1-9CA8-1CDFCC5361A7}" type="parTrans" cxnId="{BEE8787A-8639-470B-BA15-3E4DB8284422}">
      <dgm:prSet/>
      <dgm:spPr/>
      <dgm:t>
        <a:bodyPr/>
        <a:lstStyle/>
        <a:p>
          <a:endParaRPr lang="hu-HU"/>
        </a:p>
      </dgm:t>
    </dgm:pt>
    <dgm:pt modelId="{4EBF0924-9383-44B1-AC86-6B1C468310C5}" type="sibTrans" cxnId="{BEE8787A-8639-470B-BA15-3E4DB8284422}">
      <dgm:prSet/>
      <dgm:spPr/>
      <dgm:t>
        <a:bodyPr/>
        <a:lstStyle/>
        <a:p>
          <a:endParaRPr lang="hu-HU"/>
        </a:p>
      </dgm:t>
    </dgm:pt>
    <dgm:pt modelId="{8D408E44-B20E-48DA-8C78-A019BFDBA2F7}">
      <dgm:prSet phldrT="[Szöveg]" custT="1"/>
      <dgm:spPr/>
      <dgm:t>
        <a:bodyPr/>
        <a:lstStyle/>
        <a:p>
          <a:r>
            <a:rPr lang="hu-HU" sz="2000" dirty="0"/>
            <a:t>Meghirdetés, lakossági találkozók,  ötletbörze, javaslatok, kezdeményezések</a:t>
          </a:r>
        </a:p>
      </dgm:t>
    </dgm:pt>
    <dgm:pt modelId="{41613D9A-305C-4DF4-92F5-FB32A3367DB8}" type="parTrans" cxnId="{6EC767B5-8D0A-432A-9B73-B27DAE211138}">
      <dgm:prSet/>
      <dgm:spPr/>
      <dgm:t>
        <a:bodyPr/>
        <a:lstStyle/>
        <a:p>
          <a:endParaRPr lang="hu-HU"/>
        </a:p>
      </dgm:t>
    </dgm:pt>
    <dgm:pt modelId="{BB9EAF12-2689-47D3-8CC3-C80B5016466F}" type="sibTrans" cxnId="{6EC767B5-8D0A-432A-9B73-B27DAE211138}">
      <dgm:prSet/>
      <dgm:spPr/>
      <dgm:t>
        <a:bodyPr/>
        <a:lstStyle/>
        <a:p>
          <a:endParaRPr lang="hu-HU"/>
        </a:p>
      </dgm:t>
    </dgm:pt>
    <dgm:pt modelId="{926DC79A-307D-4476-834D-A0EE9396F69B}">
      <dgm:prSet phldrT="[Szöveg]" custT="1"/>
      <dgm:spPr/>
      <dgm:t>
        <a:bodyPr/>
        <a:lstStyle/>
        <a:p>
          <a:r>
            <a:rPr lang="hu-HU" sz="2000" dirty="0"/>
            <a:t>Lakossági javaslatok rendezése, projektek kidolgozása</a:t>
          </a:r>
        </a:p>
      </dgm:t>
    </dgm:pt>
    <dgm:pt modelId="{0CFBACB9-A0DA-4850-AA40-E21A2C7E0744}" type="parTrans" cxnId="{1D38A1EA-0E78-4E06-A566-6A8D589BCCA3}">
      <dgm:prSet/>
      <dgm:spPr/>
      <dgm:t>
        <a:bodyPr/>
        <a:lstStyle/>
        <a:p>
          <a:endParaRPr lang="hu-HU"/>
        </a:p>
      </dgm:t>
    </dgm:pt>
    <dgm:pt modelId="{2053333E-96EA-43A0-AFAA-4708BC1D1864}" type="sibTrans" cxnId="{1D38A1EA-0E78-4E06-A566-6A8D589BCCA3}">
      <dgm:prSet/>
      <dgm:spPr/>
      <dgm:t>
        <a:bodyPr/>
        <a:lstStyle/>
        <a:p>
          <a:endParaRPr lang="hu-HU"/>
        </a:p>
      </dgm:t>
    </dgm:pt>
    <dgm:pt modelId="{55A54BB0-6C9A-41B7-AAA6-738258D4E0ED}">
      <dgm:prSet phldrT="[Szöveg]" custT="1"/>
      <dgm:spPr/>
      <dgm:t>
        <a:bodyPr/>
        <a:lstStyle/>
        <a:p>
          <a:r>
            <a:rPr lang="hu-HU" sz="2000" dirty="0"/>
            <a:t>Szavazás, összegzés, eredményhirdetés, közzététel</a:t>
          </a:r>
        </a:p>
      </dgm:t>
    </dgm:pt>
    <dgm:pt modelId="{A00FD3EF-21E3-4EC9-BF91-E241F28DCDE1}" type="parTrans" cxnId="{2E2C7468-3E43-49F7-954B-4B72DDC52E6F}">
      <dgm:prSet/>
      <dgm:spPr/>
      <dgm:t>
        <a:bodyPr/>
        <a:lstStyle/>
        <a:p>
          <a:endParaRPr lang="hu-HU"/>
        </a:p>
      </dgm:t>
    </dgm:pt>
    <dgm:pt modelId="{5695A3B5-D479-4DAB-B80F-73B388A31A56}" type="sibTrans" cxnId="{2E2C7468-3E43-49F7-954B-4B72DDC52E6F}">
      <dgm:prSet/>
      <dgm:spPr/>
      <dgm:t>
        <a:bodyPr/>
        <a:lstStyle/>
        <a:p>
          <a:endParaRPr lang="hu-HU"/>
        </a:p>
      </dgm:t>
    </dgm:pt>
    <dgm:pt modelId="{BA5125AC-503B-4C29-B9BA-7A0B4BAAFCEB}">
      <dgm:prSet phldrT="[Szöveg]" custT="1"/>
      <dgm:spPr/>
      <dgm:t>
        <a:bodyPr/>
        <a:lstStyle/>
        <a:p>
          <a:r>
            <a:rPr lang="hu-HU" sz="2000" dirty="0"/>
            <a:t>Megvalósítás, folyamatos tájékoztatás</a:t>
          </a:r>
        </a:p>
      </dgm:t>
    </dgm:pt>
    <dgm:pt modelId="{23C67E63-8FA5-4EBB-BD40-A9E5BE1E38B6}" type="parTrans" cxnId="{194FC135-D9BD-4C20-ABFF-5E07DF8A12B2}">
      <dgm:prSet/>
      <dgm:spPr/>
      <dgm:t>
        <a:bodyPr/>
        <a:lstStyle/>
        <a:p>
          <a:endParaRPr lang="hu-HU"/>
        </a:p>
      </dgm:t>
    </dgm:pt>
    <dgm:pt modelId="{C950D5FC-E499-4E0E-A42C-7D7BFE6814C1}" type="sibTrans" cxnId="{194FC135-D9BD-4C20-ABFF-5E07DF8A12B2}">
      <dgm:prSet/>
      <dgm:spPr/>
      <dgm:t>
        <a:bodyPr/>
        <a:lstStyle/>
        <a:p>
          <a:endParaRPr lang="hu-HU"/>
        </a:p>
      </dgm:t>
    </dgm:pt>
    <dgm:pt modelId="{FBEFD936-6BBD-4822-B0F7-709734788AC6}" type="pres">
      <dgm:prSet presAssocID="{39729BA9-01E6-4628-B00E-37F58A398F54}" presName="Name0" presStyleCnt="0">
        <dgm:presLayoutVars>
          <dgm:dir/>
          <dgm:resizeHandles val="exact"/>
        </dgm:presLayoutVars>
      </dgm:prSet>
      <dgm:spPr/>
    </dgm:pt>
    <dgm:pt modelId="{939D2F21-4240-4315-9894-6F98FBA8E536}" type="pres">
      <dgm:prSet presAssocID="{39729BA9-01E6-4628-B00E-37F58A398F54}" presName="cycle" presStyleCnt="0"/>
      <dgm:spPr/>
    </dgm:pt>
    <dgm:pt modelId="{DB738C57-0EF5-4460-AFB0-507D5DC5091A}" type="pres">
      <dgm:prSet presAssocID="{ABA94CA5-E71D-4F22-99B5-F480998BF400}" presName="nodeFirstNode" presStyleLbl="node1" presStyleIdx="0" presStyleCnt="5">
        <dgm:presLayoutVars>
          <dgm:bulletEnabled val="1"/>
        </dgm:presLayoutVars>
      </dgm:prSet>
      <dgm:spPr/>
    </dgm:pt>
    <dgm:pt modelId="{DE2001DE-7A36-4B79-9A88-670733B466A6}" type="pres">
      <dgm:prSet presAssocID="{4EBF0924-9383-44B1-AC86-6B1C468310C5}" presName="sibTransFirstNode" presStyleLbl="bgShp" presStyleIdx="0" presStyleCnt="1"/>
      <dgm:spPr/>
    </dgm:pt>
    <dgm:pt modelId="{F30EC3F9-F0E9-4D60-ABDB-2CFCB3F9103C}" type="pres">
      <dgm:prSet presAssocID="{8D408E44-B20E-48DA-8C78-A019BFDBA2F7}" presName="nodeFollowingNodes" presStyleLbl="node1" presStyleIdx="1" presStyleCnt="5" custScaleX="104581" custScaleY="105384" custRadScaleRad="101894" custRadScaleInc="-2123">
        <dgm:presLayoutVars>
          <dgm:bulletEnabled val="1"/>
        </dgm:presLayoutVars>
      </dgm:prSet>
      <dgm:spPr/>
    </dgm:pt>
    <dgm:pt modelId="{58D0EF6D-2B56-4D11-879F-722A0205848D}" type="pres">
      <dgm:prSet presAssocID="{926DC79A-307D-4476-834D-A0EE9396F69B}" presName="nodeFollowingNodes" presStyleLbl="node1" presStyleIdx="2" presStyleCnt="5">
        <dgm:presLayoutVars>
          <dgm:bulletEnabled val="1"/>
        </dgm:presLayoutVars>
      </dgm:prSet>
      <dgm:spPr/>
    </dgm:pt>
    <dgm:pt modelId="{5A546B2F-858E-47BF-A3FD-82269C3A7A35}" type="pres">
      <dgm:prSet presAssocID="{55A54BB0-6C9A-41B7-AAA6-738258D4E0ED}" presName="nodeFollowingNodes" presStyleLbl="node1" presStyleIdx="3" presStyleCnt="5">
        <dgm:presLayoutVars>
          <dgm:bulletEnabled val="1"/>
        </dgm:presLayoutVars>
      </dgm:prSet>
      <dgm:spPr/>
    </dgm:pt>
    <dgm:pt modelId="{7C753967-FD53-4231-BC88-266991C4409B}" type="pres">
      <dgm:prSet presAssocID="{BA5125AC-503B-4C29-B9BA-7A0B4BAAFCEB}" presName="nodeFollowingNodes" presStyleLbl="node1" presStyleIdx="4" presStyleCnt="5" custScaleX="89089" custScaleY="100962" custRadScaleRad="104065" custRadScaleInc="5070">
        <dgm:presLayoutVars>
          <dgm:bulletEnabled val="1"/>
        </dgm:presLayoutVars>
      </dgm:prSet>
      <dgm:spPr/>
    </dgm:pt>
  </dgm:ptLst>
  <dgm:cxnLst>
    <dgm:cxn modelId="{8227D00A-C173-4BD2-BED5-0A7D07D81030}" type="presOf" srcId="{BA5125AC-503B-4C29-B9BA-7A0B4BAAFCEB}" destId="{7C753967-FD53-4231-BC88-266991C4409B}" srcOrd="0" destOrd="0" presId="urn:microsoft.com/office/officeart/2005/8/layout/cycle3"/>
    <dgm:cxn modelId="{F2846C2B-A0DE-4FD8-89A5-74A6D0A1D9B4}" type="presOf" srcId="{ABA94CA5-E71D-4F22-99B5-F480998BF400}" destId="{DB738C57-0EF5-4460-AFB0-507D5DC5091A}" srcOrd="0" destOrd="0" presId="urn:microsoft.com/office/officeart/2005/8/layout/cycle3"/>
    <dgm:cxn modelId="{F5E34931-7F11-4FC8-A71B-73A3A47F5385}" type="presOf" srcId="{4EBF0924-9383-44B1-AC86-6B1C468310C5}" destId="{DE2001DE-7A36-4B79-9A88-670733B466A6}" srcOrd="0" destOrd="0" presId="urn:microsoft.com/office/officeart/2005/8/layout/cycle3"/>
    <dgm:cxn modelId="{194FC135-D9BD-4C20-ABFF-5E07DF8A12B2}" srcId="{39729BA9-01E6-4628-B00E-37F58A398F54}" destId="{BA5125AC-503B-4C29-B9BA-7A0B4BAAFCEB}" srcOrd="4" destOrd="0" parTransId="{23C67E63-8FA5-4EBB-BD40-A9E5BE1E38B6}" sibTransId="{C950D5FC-E499-4E0E-A42C-7D7BFE6814C1}"/>
    <dgm:cxn modelId="{6B8C793A-BECD-4A3D-BBA1-D7C84C53688B}" type="presOf" srcId="{926DC79A-307D-4476-834D-A0EE9396F69B}" destId="{58D0EF6D-2B56-4D11-879F-722A0205848D}" srcOrd="0" destOrd="0" presId="urn:microsoft.com/office/officeart/2005/8/layout/cycle3"/>
    <dgm:cxn modelId="{2E2C7468-3E43-49F7-954B-4B72DDC52E6F}" srcId="{39729BA9-01E6-4628-B00E-37F58A398F54}" destId="{55A54BB0-6C9A-41B7-AAA6-738258D4E0ED}" srcOrd="3" destOrd="0" parTransId="{A00FD3EF-21E3-4EC9-BF91-E241F28DCDE1}" sibTransId="{5695A3B5-D479-4DAB-B80F-73B388A31A56}"/>
    <dgm:cxn modelId="{BEE8787A-8639-470B-BA15-3E4DB8284422}" srcId="{39729BA9-01E6-4628-B00E-37F58A398F54}" destId="{ABA94CA5-E71D-4F22-99B5-F480998BF400}" srcOrd="0" destOrd="0" parTransId="{DCF48342-8C93-4FE1-9CA8-1CDFCC5361A7}" sibTransId="{4EBF0924-9383-44B1-AC86-6B1C468310C5}"/>
    <dgm:cxn modelId="{6FF48883-CF5D-4642-A83B-367DA23045AB}" type="presOf" srcId="{39729BA9-01E6-4628-B00E-37F58A398F54}" destId="{FBEFD936-6BBD-4822-B0F7-709734788AC6}" srcOrd="0" destOrd="0" presId="urn:microsoft.com/office/officeart/2005/8/layout/cycle3"/>
    <dgm:cxn modelId="{6EC767B5-8D0A-432A-9B73-B27DAE211138}" srcId="{39729BA9-01E6-4628-B00E-37F58A398F54}" destId="{8D408E44-B20E-48DA-8C78-A019BFDBA2F7}" srcOrd="1" destOrd="0" parTransId="{41613D9A-305C-4DF4-92F5-FB32A3367DB8}" sibTransId="{BB9EAF12-2689-47D3-8CC3-C80B5016466F}"/>
    <dgm:cxn modelId="{1073FDB5-474B-449C-8403-ACE618F239ED}" type="presOf" srcId="{8D408E44-B20E-48DA-8C78-A019BFDBA2F7}" destId="{F30EC3F9-F0E9-4D60-ABDB-2CFCB3F9103C}" srcOrd="0" destOrd="0" presId="urn:microsoft.com/office/officeart/2005/8/layout/cycle3"/>
    <dgm:cxn modelId="{F6C730D7-5794-4694-9B06-B934D46A2967}" type="presOf" srcId="{55A54BB0-6C9A-41B7-AAA6-738258D4E0ED}" destId="{5A546B2F-858E-47BF-A3FD-82269C3A7A35}" srcOrd="0" destOrd="0" presId="urn:microsoft.com/office/officeart/2005/8/layout/cycle3"/>
    <dgm:cxn modelId="{1D38A1EA-0E78-4E06-A566-6A8D589BCCA3}" srcId="{39729BA9-01E6-4628-B00E-37F58A398F54}" destId="{926DC79A-307D-4476-834D-A0EE9396F69B}" srcOrd="2" destOrd="0" parTransId="{0CFBACB9-A0DA-4850-AA40-E21A2C7E0744}" sibTransId="{2053333E-96EA-43A0-AFAA-4708BC1D1864}"/>
    <dgm:cxn modelId="{31ACBF2E-933A-4CA3-95B6-D797AFDEBD9E}" type="presParOf" srcId="{FBEFD936-6BBD-4822-B0F7-709734788AC6}" destId="{939D2F21-4240-4315-9894-6F98FBA8E536}" srcOrd="0" destOrd="0" presId="urn:microsoft.com/office/officeart/2005/8/layout/cycle3"/>
    <dgm:cxn modelId="{E556AAF8-6F12-49BB-BB27-D099B1694294}" type="presParOf" srcId="{939D2F21-4240-4315-9894-6F98FBA8E536}" destId="{DB738C57-0EF5-4460-AFB0-507D5DC5091A}" srcOrd="0" destOrd="0" presId="urn:microsoft.com/office/officeart/2005/8/layout/cycle3"/>
    <dgm:cxn modelId="{3D0E6071-EA67-45AD-A31C-1F7DEA4B4EB7}" type="presParOf" srcId="{939D2F21-4240-4315-9894-6F98FBA8E536}" destId="{DE2001DE-7A36-4B79-9A88-670733B466A6}" srcOrd="1" destOrd="0" presId="urn:microsoft.com/office/officeart/2005/8/layout/cycle3"/>
    <dgm:cxn modelId="{96F9027B-EBD3-4712-99FA-27B0CC798194}" type="presParOf" srcId="{939D2F21-4240-4315-9894-6F98FBA8E536}" destId="{F30EC3F9-F0E9-4D60-ABDB-2CFCB3F9103C}" srcOrd="2" destOrd="0" presId="urn:microsoft.com/office/officeart/2005/8/layout/cycle3"/>
    <dgm:cxn modelId="{160F606F-A7D7-4547-AB98-D3BBE33CC3BE}" type="presParOf" srcId="{939D2F21-4240-4315-9894-6F98FBA8E536}" destId="{58D0EF6D-2B56-4D11-879F-722A0205848D}" srcOrd="3" destOrd="0" presId="urn:microsoft.com/office/officeart/2005/8/layout/cycle3"/>
    <dgm:cxn modelId="{1A8E4CB9-46B2-45D9-B027-B9D5CDB54873}" type="presParOf" srcId="{939D2F21-4240-4315-9894-6F98FBA8E536}" destId="{5A546B2F-858E-47BF-A3FD-82269C3A7A35}" srcOrd="4" destOrd="0" presId="urn:microsoft.com/office/officeart/2005/8/layout/cycle3"/>
    <dgm:cxn modelId="{5C7AB5CF-BD57-462A-AF7E-4C33D3609CAD}" type="presParOf" srcId="{939D2F21-4240-4315-9894-6F98FBA8E536}" destId="{7C753967-FD53-4231-BC88-266991C4409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001DE-7A36-4B79-9A88-670733B466A6}">
      <dsp:nvSpPr>
        <dsp:cNvPr id="0" name=""/>
        <dsp:cNvSpPr/>
      </dsp:nvSpPr>
      <dsp:spPr>
        <a:xfrm>
          <a:off x="1276251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38C57-0EF5-4460-AFB0-507D5DC5091A}">
      <dsp:nvSpPr>
        <dsp:cNvPr id="0" name=""/>
        <dsp:cNvSpPr/>
      </dsp:nvSpPr>
      <dsp:spPr>
        <a:xfrm>
          <a:off x="2702040" y="2274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Folyamat-tervezés, kommunikációs stratégia</a:t>
          </a:r>
        </a:p>
      </dsp:txBody>
      <dsp:txXfrm>
        <a:off x="2763746" y="63980"/>
        <a:ext cx="2404681" cy="1140634"/>
      </dsp:txXfrm>
    </dsp:sp>
    <dsp:sp modelId="{F30EC3F9-F0E9-4D60-ABDB-2CFCB3F9103C}">
      <dsp:nvSpPr>
        <dsp:cNvPr id="0" name=""/>
        <dsp:cNvSpPr/>
      </dsp:nvSpPr>
      <dsp:spPr>
        <a:xfrm>
          <a:off x="4850672" y="1490763"/>
          <a:ext cx="2643905" cy="1332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Meghirdetés, lakossági találkozók,  ötletbörze, javaslatok, kezdeményezések</a:t>
          </a:r>
        </a:p>
      </dsp:txBody>
      <dsp:txXfrm>
        <a:off x="4915700" y="1555791"/>
        <a:ext cx="2513849" cy="1202047"/>
      </dsp:txXfrm>
    </dsp:sp>
    <dsp:sp modelId="{58D0EF6D-2B56-4D11-879F-722A0205848D}">
      <dsp:nvSpPr>
        <dsp:cNvPr id="0" name=""/>
        <dsp:cNvSpPr/>
      </dsp:nvSpPr>
      <dsp:spPr>
        <a:xfrm>
          <a:off x="4050480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Lakossági javaslatok rendezése, projektek kidolgozása</a:t>
          </a:r>
        </a:p>
      </dsp:txBody>
      <dsp:txXfrm>
        <a:off x="4112186" y="4214051"/>
        <a:ext cx="2404681" cy="1140634"/>
      </dsp:txXfrm>
    </dsp:sp>
    <dsp:sp modelId="{5A546B2F-858E-47BF-A3FD-82269C3A7A35}">
      <dsp:nvSpPr>
        <dsp:cNvPr id="0" name=""/>
        <dsp:cNvSpPr/>
      </dsp:nvSpPr>
      <dsp:spPr>
        <a:xfrm>
          <a:off x="1353600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Szavazás, összegzés, eredményhirdetés, közzététel</a:t>
          </a:r>
        </a:p>
      </dsp:txBody>
      <dsp:txXfrm>
        <a:off x="1415306" y="4214051"/>
        <a:ext cx="2404681" cy="1140634"/>
      </dsp:txXfrm>
    </dsp:sp>
    <dsp:sp modelId="{7C753967-FD53-4231-BC88-266991C4409B}">
      <dsp:nvSpPr>
        <dsp:cNvPr id="0" name=""/>
        <dsp:cNvSpPr/>
      </dsp:nvSpPr>
      <dsp:spPr>
        <a:xfrm>
          <a:off x="611796" y="1433111"/>
          <a:ext cx="2252253" cy="1276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Megvalósítás, folyamatos tájékoztatás</a:t>
          </a:r>
        </a:p>
      </dsp:txBody>
      <dsp:txXfrm>
        <a:off x="674095" y="1495410"/>
        <a:ext cx="2127655" cy="1151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3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58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11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7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24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994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02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88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67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700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57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03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4520925-0D21-C392-891D-E6127222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9511" y="1445402"/>
            <a:ext cx="4746575" cy="380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2E99A55-4FAA-2E20-1164-2B9B539EE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571" y="794901"/>
            <a:ext cx="2127207" cy="349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806FA5B-EEC6-8BA0-6716-21ACDF544E61}"/>
              </a:ext>
            </a:extLst>
          </p:cNvPr>
          <p:cNvSpPr txBox="1"/>
          <p:nvPr/>
        </p:nvSpPr>
        <p:spPr>
          <a:xfrm>
            <a:off x="1037968" y="5807676"/>
            <a:ext cx="4440194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Raleway" pitchFamily="2" charset="-18"/>
              </a:rPr>
              <a:t>Budapest, 2022. szeptember 30.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647ABA4-C35D-F4F4-D7FB-38F722C4ED35}"/>
              </a:ext>
            </a:extLst>
          </p:cNvPr>
          <p:cNvSpPr txBox="1"/>
          <p:nvPr/>
        </p:nvSpPr>
        <p:spPr>
          <a:xfrm>
            <a:off x="6705600" y="4316627"/>
            <a:ext cx="450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effectLst/>
                <a:latin typeface="Raleway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200" b="1" dirty="0">
                <a:effectLst/>
                <a:latin typeface="Raleway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A  XIII. </a:t>
            </a:r>
            <a:r>
              <a:rPr lang="hu-HU" sz="3200" b="1" dirty="0">
                <a:latin typeface="Raleway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KERÜLETBEN </a:t>
            </a:r>
            <a:endParaRPr lang="hu-HU" sz="32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4F69B02-22F2-C2A4-4468-6B97D6EFED21}"/>
              </a:ext>
            </a:extLst>
          </p:cNvPr>
          <p:cNvSpPr txBox="1"/>
          <p:nvPr/>
        </p:nvSpPr>
        <p:spPr>
          <a:xfrm>
            <a:off x="939113" y="888485"/>
            <a:ext cx="379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Raleway" pitchFamily="2" charset="-18"/>
              </a:rPr>
              <a:t>ÖN IS DÖNTHET! </a:t>
            </a:r>
          </a:p>
        </p:txBody>
      </p:sp>
    </p:spTree>
    <p:extLst>
      <p:ext uri="{BB962C8B-B14F-4D97-AF65-F5344CB8AC3E}">
        <p14:creationId xmlns:p14="http://schemas.microsoft.com/office/powerpoint/2010/main" val="279699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CAA35F8-04DB-DB45-61CC-54E28D05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76" y="2081053"/>
            <a:ext cx="2223136" cy="13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5EBF9FC-A547-DF79-C548-927016872143}"/>
              </a:ext>
            </a:extLst>
          </p:cNvPr>
          <p:cNvSpPr txBox="1"/>
          <p:nvPr/>
        </p:nvSpPr>
        <p:spPr>
          <a:xfrm>
            <a:off x="8663536" y="3402110"/>
            <a:ext cx="23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Raleway" pitchFamily="2" charset="-18"/>
              </a:rPr>
              <a:t>Smart13 Akcióterv </a:t>
            </a:r>
          </a:p>
        </p:txBody>
      </p:sp>
      <p:pic>
        <p:nvPicPr>
          <p:cNvPr id="7" name="Picture 2" descr="Lendületben 2.0 - félidőben - YouTube">
            <a:extLst>
              <a:ext uri="{FF2B5EF4-FFF2-40B4-BE49-F238E27FC236}">
                <a16:creationId xmlns:a16="http://schemas.microsoft.com/office/drawing/2014/main" id="{956ACBBD-7DE7-5DE8-3783-1832CFE9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8" y="145796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A3092DF-CAB4-99B4-095F-0B07E7BE0D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9590" y="823800"/>
            <a:ext cx="2439945" cy="243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BC4423F4-74C3-6FF8-875A-198E359F4E6F}"/>
              </a:ext>
            </a:extLst>
          </p:cNvPr>
          <p:cNvSpPr txBox="1"/>
          <p:nvPr/>
        </p:nvSpPr>
        <p:spPr>
          <a:xfrm>
            <a:off x="5950574" y="839022"/>
            <a:ext cx="288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Raleway" pitchFamily="2" charset="-18"/>
              </a:rPr>
              <a:t>Partnerségi</a:t>
            </a:r>
            <a:r>
              <a:rPr lang="hu-HU" dirty="0">
                <a:latin typeface="Raleway" pitchFamily="2" charset="-18"/>
              </a:rPr>
              <a:t> </a:t>
            </a:r>
            <a:r>
              <a:rPr lang="hu-HU" b="1" dirty="0">
                <a:latin typeface="Raleway" pitchFamily="2" charset="-18"/>
              </a:rPr>
              <a:t>stratégia </a:t>
            </a:r>
          </a:p>
        </p:txBody>
      </p:sp>
      <p:pic>
        <p:nvPicPr>
          <p:cNvPr id="1032" name="Picture 8" descr="Idén is elindult a közösségi költségvetés - Budapest13">
            <a:extLst>
              <a:ext uri="{FF2B5EF4-FFF2-40B4-BE49-F238E27FC236}">
                <a16:creationId xmlns:a16="http://schemas.microsoft.com/office/drawing/2014/main" id="{93551034-E57F-C7AB-B7F0-28AFA783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04" y="3204021"/>
            <a:ext cx="3781819" cy="24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BF314569-60CE-FBF3-BF61-0F71CB355B78}"/>
              </a:ext>
            </a:extLst>
          </p:cNvPr>
          <p:cNvSpPr txBox="1"/>
          <p:nvPr/>
        </p:nvSpPr>
        <p:spPr>
          <a:xfrm>
            <a:off x="1420397" y="3133473"/>
            <a:ext cx="215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Raleway" pitchFamily="2" charset="-18"/>
              </a:rPr>
              <a:t>Ciklusprogram</a:t>
            </a:r>
          </a:p>
        </p:txBody>
      </p:sp>
      <p:sp>
        <p:nvSpPr>
          <p:cNvPr id="16" name="Nyíl: sávnyíl 15">
            <a:extLst>
              <a:ext uri="{FF2B5EF4-FFF2-40B4-BE49-F238E27FC236}">
                <a16:creationId xmlns:a16="http://schemas.microsoft.com/office/drawing/2014/main" id="{AA4D7D51-C956-7B55-9827-652273496870}"/>
              </a:ext>
            </a:extLst>
          </p:cNvPr>
          <p:cNvSpPr/>
          <p:nvPr/>
        </p:nvSpPr>
        <p:spPr>
          <a:xfrm>
            <a:off x="4445658" y="194609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DCF8965E-303A-E360-CD05-1C6DD70B4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8401">
            <a:off x="7762251" y="2386893"/>
            <a:ext cx="573074" cy="566977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4FDF789B-15E1-0EBB-FA6A-D4648B9AF2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777640" y="3290167"/>
            <a:ext cx="780356" cy="786452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02D90BDB-5732-CA3B-B311-D9C0AB563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677242">
            <a:off x="4426027" y="4682910"/>
            <a:ext cx="573074" cy="566977"/>
          </a:xfrm>
          <a:prstGeom prst="rect">
            <a:avLst/>
          </a:prstGeom>
        </p:spPr>
      </p:pic>
      <p:pic>
        <p:nvPicPr>
          <p:cNvPr id="1036" name="Picture 12" descr="Kiadványok - Budapest13">
            <a:extLst>
              <a:ext uri="{FF2B5EF4-FFF2-40B4-BE49-F238E27FC236}">
                <a16:creationId xmlns:a16="http://schemas.microsoft.com/office/drawing/2014/main" id="{F9F85655-4FD0-C460-0B42-36B6D0D3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99" y="3728148"/>
            <a:ext cx="2605891" cy="225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C1589B2-9198-DA8F-B349-208DCC65ECEB}"/>
              </a:ext>
            </a:extLst>
          </p:cNvPr>
          <p:cNvSpPr txBox="1"/>
          <p:nvPr/>
        </p:nvSpPr>
        <p:spPr>
          <a:xfrm>
            <a:off x="805070" y="823800"/>
            <a:ext cx="389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Raleway" pitchFamily="2" charset="-18"/>
              </a:rPr>
              <a:t>IGY KEZDŐDÖTT……..</a:t>
            </a:r>
          </a:p>
        </p:txBody>
      </p:sp>
    </p:spTree>
    <p:extLst>
      <p:ext uri="{BB962C8B-B14F-4D97-AF65-F5344CB8AC3E}">
        <p14:creationId xmlns:p14="http://schemas.microsoft.com/office/powerpoint/2010/main" val="286297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3D42AC-EBCD-9C4A-0A54-4C9FD3626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503160"/>
              </p:ext>
            </p:extLst>
          </p:nvPr>
        </p:nvGraphicFramePr>
        <p:xfrm>
          <a:off x="2210904" y="2227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llipszis 3">
            <a:extLst>
              <a:ext uri="{FF2B5EF4-FFF2-40B4-BE49-F238E27FC236}">
                <a16:creationId xmlns:a16="http://schemas.microsoft.com/office/drawing/2014/main" id="{643519BF-AEE5-F650-76DA-2A1B5B59320F}"/>
              </a:ext>
            </a:extLst>
          </p:cNvPr>
          <p:cNvSpPr/>
          <p:nvPr/>
        </p:nvSpPr>
        <p:spPr>
          <a:xfrm>
            <a:off x="6195391" y="3086547"/>
            <a:ext cx="2594113" cy="12125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Folyamatos nyomon követhetőség</a:t>
            </a:r>
          </a:p>
        </p:txBody>
      </p:sp>
      <p:pic>
        <p:nvPicPr>
          <p:cNvPr id="11" name="Ábra 10" descr="Körök nyilakkal">
            <a:extLst>
              <a:ext uri="{FF2B5EF4-FFF2-40B4-BE49-F238E27FC236}">
                <a16:creationId xmlns:a16="http://schemas.microsoft.com/office/drawing/2014/main" id="{85272E55-DD5A-3034-91AA-3C523816C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7704" y="2097157"/>
            <a:ext cx="914400" cy="914400"/>
          </a:xfrm>
          <a:prstGeom prst="rect">
            <a:avLst/>
          </a:prstGeom>
        </p:spPr>
      </p:pic>
      <p:pic>
        <p:nvPicPr>
          <p:cNvPr id="1026" name="Picture 2" descr="Idén is elindult a közösségi költségvetés - Budapest13">
            <a:extLst>
              <a:ext uri="{FF2B5EF4-FFF2-40B4-BE49-F238E27FC236}">
                <a16:creationId xmlns:a16="http://schemas.microsoft.com/office/drawing/2014/main" id="{1C1BC779-DDE7-B2B3-7D9A-8A436F05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1" y="500535"/>
            <a:ext cx="2226504" cy="14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925284F2-3526-F01D-85DB-00D3C779C5E5}"/>
              </a:ext>
            </a:extLst>
          </p:cNvPr>
          <p:cNvSpPr/>
          <p:nvPr/>
        </p:nvSpPr>
        <p:spPr>
          <a:xfrm>
            <a:off x="3507960" y="3086547"/>
            <a:ext cx="2594113" cy="12125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Kommunikáció, kommunikáció</a:t>
            </a:r>
          </a:p>
        </p:txBody>
      </p:sp>
    </p:spTree>
    <p:extLst>
      <p:ext uri="{BB962C8B-B14F-4D97-AF65-F5344CB8AC3E}">
        <p14:creationId xmlns:p14="http://schemas.microsoft.com/office/powerpoint/2010/main" val="204676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0099E64-3688-4018-842C-BF2CAFE59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38" y="629663"/>
            <a:ext cx="2225233" cy="143268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916969A-9BD6-AB26-50D5-B6E7F397005E}"/>
              </a:ext>
            </a:extLst>
          </p:cNvPr>
          <p:cNvSpPr txBox="1"/>
          <p:nvPr/>
        </p:nvSpPr>
        <p:spPr>
          <a:xfrm>
            <a:off x="5714997" y="1664782"/>
            <a:ext cx="59038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E1C45"/>
                </a:solidFill>
                <a:effectLst/>
                <a:uLnTx/>
                <a:uFillTx/>
                <a:latin typeface="Raleway" pitchFamily="2" charset="-18"/>
                <a:ea typeface="+mn-ea"/>
                <a:cs typeface="+mn-cs"/>
              </a:rPr>
              <a:t>Budapest Főváros XIII. Kerületi Önkormányzat 2021. évben a közösségi költségvetés eszközével lehetőséget biztosított a XIII. kerületi lakcímmel rendelkező kerületi lakosok szűkebb lakókörnyezetének fejlesztésében való aktív részvételre. Önkormányzati választókerületenként 4 millió forinttal, összesen 60 millió forinttal támogattuk a lakossági kezdeményezésű javaslatok megvalósítását.</a:t>
            </a:r>
          </a:p>
        </p:txBody>
      </p:sp>
      <p:pic>
        <p:nvPicPr>
          <p:cNvPr id="4" name="Picture 2" descr="Hogyan fog egy jó online marketing kampány több ügyfélhez juttatni?">
            <a:extLst>
              <a:ext uri="{FF2B5EF4-FFF2-40B4-BE49-F238E27FC236}">
                <a16:creationId xmlns:a16="http://schemas.microsoft.com/office/drawing/2014/main" id="{6AEDB149-6EED-DE93-DED4-D661B0DC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8" y="2565670"/>
            <a:ext cx="5449749" cy="28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1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817EBEC-0E44-B88A-A857-6B2329E2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48" y="600959"/>
            <a:ext cx="2041439" cy="20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3A451D3-4C0D-DDF6-95EB-D4EE28BF987B}"/>
              </a:ext>
            </a:extLst>
          </p:cNvPr>
          <p:cNvSpPr txBox="1"/>
          <p:nvPr/>
        </p:nvSpPr>
        <p:spPr>
          <a:xfrm>
            <a:off x="3575204" y="311637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i="0" dirty="0">
                <a:solidFill>
                  <a:srgbClr val="0E1C45"/>
                </a:solidFill>
                <a:effectLst/>
                <a:latin typeface="Raleway" pitchFamily="2" charset="-18"/>
              </a:rPr>
              <a:t>Javaslattétel</a:t>
            </a:r>
          </a:p>
          <a:p>
            <a:pPr algn="ctr"/>
            <a:r>
              <a:rPr lang="hu-HU" b="1" i="0" dirty="0">
                <a:solidFill>
                  <a:srgbClr val="0E1C45"/>
                </a:solidFill>
                <a:effectLst/>
                <a:latin typeface="Raleway" pitchFamily="2" charset="-18"/>
              </a:rPr>
              <a:t>február 22. – március 31.</a:t>
            </a:r>
            <a:endParaRPr lang="hu-HU" b="0" i="0" dirty="0">
              <a:solidFill>
                <a:srgbClr val="0E1C45"/>
              </a:solidFill>
              <a:effectLst/>
              <a:latin typeface="Raleway" pitchFamily="2" charset="-18"/>
            </a:endParaRPr>
          </a:p>
          <a:p>
            <a:pPr algn="ctr"/>
            <a:r>
              <a:rPr lang="hu-HU" b="0" i="0" dirty="0">
                <a:solidFill>
                  <a:srgbClr val="0E1C45"/>
                </a:solidFill>
                <a:effectLst/>
                <a:latin typeface="Raleway" pitchFamily="2" charset="-18"/>
              </a:rPr>
              <a:t> </a:t>
            </a:r>
          </a:p>
          <a:p>
            <a:pPr algn="ctr"/>
            <a:r>
              <a:rPr lang="hu-HU" dirty="0">
                <a:solidFill>
                  <a:srgbClr val="0E1C45"/>
                </a:solidFill>
                <a:latin typeface="Raleway" pitchFamily="2" charset="-18"/>
              </a:rPr>
              <a:t>A kerületi lakosok h</a:t>
            </a:r>
            <a:r>
              <a:rPr lang="hu-HU" b="0" i="0" dirty="0">
                <a:solidFill>
                  <a:srgbClr val="0E1C45"/>
                </a:solidFill>
                <a:effectLst/>
                <a:latin typeface="Raleway" pitchFamily="2" charset="-18"/>
              </a:rPr>
              <a:t>onlapunkon, előzetes regisztrációt követően, vagy kijelölt intézményeinkben papír nyomtatványon adhatták le javaslataikat, ötleteiket. A megjelölt kategóriák körében több ötlet, kezdeményezés is benyújtható volt.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CCE22C6-A6B9-8A34-1118-F240FD2BB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7" y="2676346"/>
            <a:ext cx="2995570" cy="2992799"/>
          </a:xfrm>
          <a:prstGeom prst="rect">
            <a:avLst/>
          </a:prstGeom>
        </p:spPr>
      </p:pic>
      <p:pic>
        <p:nvPicPr>
          <p:cNvPr id="6" name="Picture 2" descr="Idén is elindult a közösségi költségvetés - Budapest13">
            <a:extLst>
              <a:ext uri="{FF2B5EF4-FFF2-40B4-BE49-F238E27FC236}">
                <a16:creationId xmlns:a16="http://schemas.microsoft.com/office/drawing/2014/main" id="{3E11F478-4169-45C8-AAF5-942A7B8A7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8" y="600959"/>
            <a:ext cx="2226504" cy="14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arácsonyi Zoltán önkormányzati képviselő">
            <a:extLst>
              <a:ext uri="{FF2B5EF4-FFF2-40B4-BE49-F238E27FC236}">
                <a16:creationId xmlns:a16="http://schemas.microsoft.com/office/drawing/2014/main" id="{9801C1F5-2A0C-9019-DA82-141C0A5E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7" y="600959"/>
            <a:ext cx="4003836" cy="22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4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ACD57AB-E16F-C404-D947-5063C2E3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31" y="629663"/>
            <a:ext cx="2156769" cy="21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80099E64-3688-4018-842C-BF2CAFE59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38" y="629663"/>
            <a:ext cx="2225233" cy="143268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916969A-9BD6-AB26-50D5-B6E7F397005E}"/>
              </a:ext>
            </a:extLst>
          </p:cNvPr>
          <p:cNvSpPr txBox="1"/>
          <p:nvPr/>
        </p:nvSpPr>
        <p:spPr>
          <a:xfrm>
            <a:off x="1535811" y="2917407"/>
            <a:ext cx="5903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0" dirty="0">
                <a:solidFill>
                  <a:srgbClr val="0E1C45"/>
                </a:solidFill>
                <a:effectLst/>
                <a:latin typeface="Raleway" pitchFamily="2" charset="-18"/>
              </a:rPr>
              <a:t>Szavazás</a:t>
            </a:r>
          </a:p>
          <a:p>
            <a:pPr algn="ctr"/>
            <a:r>
              <a:rPr lang="hu-HU" b="1" i="0" dirty="0">
                <a:solidFill>
                  <a:srgbClr val="0E1C45"/>
                </a:solidFill>
                <a:effectLst/>
                <a:latin typeface="Raleway" pitchFamily="2" charset="-18"/>
              </a:rPr>
              <a:t>május 1. – június 1.</a:t>
            </a:r>
            <a:endParaRPr lang="hu-HU" i="0" dirty="0">
              <a:solidFill>
                <a:srgbClr val="0E1C45"/>
              </a:solidFill>
              <a:effectLst/>
              <a:latin typeface="Raleway" pitchFamily="2" charset="-18"/>
            </a:endParaRPr>
          </a:p>
          <a:p>
            <a:pPr algn="ctr"/>
            <a:r>
              <a:rPr lang="hu-HU" i="0" dirty="0">
                <a:solidFill>
                  <a:srgbClr val="0E1C45"/>
                </a:solidFill>
                <a:effectLst/>
                <a:latin typeface="Raleway" pitchFamily="2" charset="-18"/>
              </a:rPr>
              <a:t> </a:t>
            </a:r>
          </a:p>
          <a:p>
            <a:pPr algn="ctr"/>
            <a:r>
              <a:rPr lang="hu-HU" i="0" dirty="0">
                <a:solidFill>
                  <a:srgbClr val="0E1C45"/>
                </a:solidFill>
                <a:effectLst/>
                <a:latin typeface="Raleway" pitchFamily="2" charset="-18"/>
              </a:rPr>
              <a:t>A megvalósításra javasolt ötletekről az önkormányzat honlapján, vagy a kijelölt önkormányzati intézményekben személyesen lehetett szavazni önkormányzati választókerületi és kategóriák szerinti bontásban.</a:t>
            </a:r>
          </a:p>
        </p:txBody>
      </p:sp>
      <p:pic>
        <p:nvPicPr>
          <p:cNvPr id="4098" name="Picture 2" descr="Csiga Gergely">
            <a:extLst>
              <a:ext uri="{FF2B5EF4-FFF2-40B4-BE49-F238E27FC236}">
                <a16:creationId xmlns:a16="http://schemas.microsoft.com/office/drawing/2014/main" id="{823660BE-F41D-60B1-C78C-876B93C6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28" y="742306"/>
            <a:ext cx="3116734" cy="31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: szamárfül 11">
            <a:extLst>
              <a:ext uri="{FF2B5EF4-FFF2-40B4-BE49-F238E27FC236}">
                <a16:creationId xmlns:a16="http://schemas.microsoft.com/office/drawing/2014/main" id="{C8DE642B-0602-0076-663F-68B91CB2AFC0}"/>
              </a:ext>
            </a:extLst>
          </p:cNvPr>
          <p:cNvSpPr/>
          <p:nvPr/>
        </p:nvSpPr>
        <p:spPr>
          <a:xfrm>
            <a:off x="8551815" y="2725332"/>
            <a:ext cx="2828489" cy="3841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SZAVAZZ TE IS!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812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44D46D9-5089-0ACB-7AC0-761A7500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23" y="598712"/>
            <a:ext cx="2064094" cy="20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80E4B21-A54F-3DF3-4224-F52CFC9D0E78}"/>
              </a:ext>
            </a:extLst>
          </p:cNvPr>
          <p:cNvSpPr txBox="1"/>
          <p:nvPr/>
        </p:nvSpPr>
        <p:spPr>
          <a:xfrm>
            <a:off x="3800060" y="2996433"/>
            <a:ext cx="5555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0" dirty="0">
                <a:solidFill>
                  <a:srgbClr val="0E1C45"/>
                </a:solidFill>
                <a:effectLst/>
                <a:latin typeface="Raleway" pitchFamily="2" charset="-18"/>
              </a:rPr>
              <a:t>Eredményhirdetés:</a:t>
            </a:r>
          </a:p>
          <a:p>
            <a:pPr algn="ctr"/>
            <a:r>
              <a:rPr lang="hu-HU" b="1" i="0" dirty="0">
                <a:solidFill>
                  <a:srgbClr val="0E1C45"/>
                </a:solidFill>
                <a:effectLst/>
                <a:latin typeface="Raleway" pitchFamily="2" charset="-18"/>
              </a:rPr>
              <a:t>június 15.</a:t>
            </a:r>
            <a:endParaRPr lang="hu-HU" b="0" i="0" dirty="0">
              <a:solidFill>
                <a:srgbClr val="0E1C45"/>
              </a:solidFill>
              <a:effectLst/>
              <a:latin typeface="Raleway" pitchFamily="2" charset="-18"/>
            </a:endParaRPr>
          </a:p>
          <a:p>
            <a:pPr algn="ctr"/>
            <a:r>
              <a:rPr lang="hu-HU" b="0" i="0" dirty="0">
                <a:solidFill>
                  <a:srgbClr val="0E1C45"/>
                </a:solidFill>
                <a:effectLst/>
                <a:latin typeface="Raleway" pitchFamily="2" charset="-18"/>
              </a:rPr>
              <a:t> </a:t>
            </a:r>
          </a:p>
          <a:p>
            <a:pPr algn="ctr"/>
            <a:r>
              <a:rPr lang="hu-HU" b="0" i="0" dirty="0">
                <a:solidFill>
                  <a:srgbClr val="0E1C45"/>
                </a:solidFill>
                <a:effectLst/>
                <a:latin typeface="Raleway" pitchFamily="2" charset="-18"/>
              </a:rPr>
              <a:t>A választókerületenként meghatározott keretösszeg mértékéig a legtöbb szavazatot kapott, nyertes projekteket közzétettük, melyek megvalósítása ezt követően vette kezdetét.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38B197F-B935-E3F3-4B83-0FA8206EA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941" y="407506"/>
            <a:ext cx="3266660" cy="3266660"/>
          </a:xfrm>
          <a:prstGeom prst="rect">
            <a:avLst/>
          </a:prstGeom>
        </p:spPr>
      </p:pic>
      <p:pic>
        <p:nvPicPr>
          <p:cNvPr id="5124" name="Picture 4" descr="KÖZZÉTÉTEL | Natura Hungarica - Közzététel, Natura, Hungarica, alapítvány,  Kiskunfélegyháza, Erasmus+, támogatás,">
            <a:extLst>
              <a:ext uri="{FF2B5EF4-FFF2-40B4-BE49-F238E27FC236}">
                <a16:creationId xmlns:a16="http://schemas.microsoft.com/office/drawing/2014/main" id="{9B6121FD-FDE0-24FB-FBC5-C18793240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68" y="2531165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E1584E7-52D2-48D0-6127-993A09050162}"/>
              </a:ext>
            </a:extLst>
          </p:cNvPr>
          <p:cNvSpPr txBox="1"/>
          <p:nvPr/>
        </p:nvSpPr>
        <p:spPr>
          <a:xfrm>
            <a:off x="829702" y="1366607"/>
            <a:ext cx="3174292" cy="96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b="1" kern="1800" dirty="0">
                <a:solidFill>
                  <a:srgbClr val="000000"/>
                </a:solidFill>
                <a:effectLst/>
                <a:latin typeface="Raleway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Megvannak a közösségi költségvetés idei győztes javaslatai</a:t>
            </a:r>
            <a:endParaRPr lang="hu-HU" b="1" dirty="0">
              <a:effectLst/>
              <a:latin typeface="Raleway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385109F-ADEF-6CF7-0533-49260F36A151}"/>
              </a:ext>
            </a:extLst>
          </p:cNvPr>
          <p:cNvSpPr txBox="1"/>
          <p:nvPr/>
        </p:nvSpPr>
        <p:spPr>
          <a:xfrm>
            <a:off x="6147500" y="1121155"/>
            <a:ext cx="5375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0" dirty="0">
                <a:solidFill>
                  <a:srgbClr val="0E1C45"/>
                </a:solidFill>
                <a:effectLst/>
                <a:latin typeface="Raleway" pitchFamily="2" charset="-18"/>
              </a:rPr>
              <a:t>Megvalósítás:</a:t>
            </a:r>
          </a:p>
          <a:p>
            <a:pPr algn="ctr"/>
            <a:r>
              <a:rPr lang="hu-HU" b="1" i="0" dirty="0">
                <a:solidFill>
                  <a:srgbClr val="0E1C45"/>
                </a:solidFill>
                <a:effectLst/>
                <a:latin typeface="Raleway" pitchFamily="2" charset="-18"/>
              </a:rPr>
              <a:t>december 31-ig</a:t>
            </a:r>
            <a:endParaRPr lang="hu-HU" b="0" i="0" dirty="0">
              <a:solidFill>
                <a:srgbClr val="0E1C45"/>
              </a:solidFill>
              <a:effectLst/>
              <a:latin typeface="Raleway" pitchFamily="2" charset="-18"/>
            </a:endParaRPr>
          </a:p>
          <a:p>
            <a:pPr algn="ctr"/>
            <a:r>
              <a:rPr lang="hu-HU" b="0" i="0" dirty="0">
                <a:solidFill>
                  <a:srgbClr val="0E1C45"/>
                </a:solidFill>
                <a:effectLst/>
                <a:latin typeface="Raleway" pitchFamily="2" charset="-18"/>
              </a:rPr>
              <a:t> </a:t>
            </a:r>
          </a:p>
          <a:p>
            <a:pPr algn="ctr"/>
            <a:r>
              <a:rPr lang="hu-HU" b="0" i="0" dirty="0">
                <a:solidFill>
                  <a:srgbClr val="0E1C45"/>
                </a:solidFill>
                <a:effectLst/>
                <a:latin typeface="Raleway" pitchFamily="2" charset="-18"/>
              </a:rPr>
              <a:t>Az önkormányzat az eredményhirdetésen közzétett, legtöbb szavazatot kapott projektjavaslatokat év végig megvalósította</a:t>
            </a:r>
            <a:r>
              <a:rPr lang="hu-HU" b="0" i="0" dirty="0">
                <a:solidFill>
                  <a:srgbClr val="0E1C45"/>
                </a:solidFill>
                <a:effectLst/>
                <a:latin typeface="robotoregular"/>
              </a:rPr>
              <a:t>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A321456-6872-9E4A-3784-155B1D652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" y="692651"/>
            <a:ext cx="2550807" cy="143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1856BA5-C6B9-A647-F175-42CE4D19F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" y="2159552"/>
            <a:ext cx="1844916" cy="181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0CBAA93-9D93-8CEC-7CC7-0126A3840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84" y="3152534"/>
            <a:ext cx="2349354" cy="201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849507A-2EBC-BFE2-9525-F44917AB9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85" y="1554651"/>
            <a:ext cx="2349354" cy="156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6356C83-86E4-CEF4-D4C2-4DB7DDE1E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" y="4153418"/>
            <a:ext cx="2523033" cy="168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24949B1-D305-EDC6-CE9B-E9C61F9856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15" y="4550433"/>
            <a:ext cx="2283158" cy="1669651"/>
          </a:xfrm>
          <a:prstGeom prst="rect">
            <a:avLst/>
          </a:prstGeom>
          <a:noFill/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9EF6858-E16E-AD92-BE6B-ED72960F6E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49" y="3619375"/>
            <a:ext cx="1976722" cy="131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3BE1ABA-7BBD-D3B0-2EED-9C480F357C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29" y="4826617"/>
            <a:ext cx="2080403" cy="138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Tablet">
            <a:extLst>
              <a:ext uri="{FF2B5EF4-FFF2-40B4-BE49-F238E27FC236}">
                <a16:creationId xmlns:a16="http://schemas.microsoft.com/office/drawing/2014/main" id="{88C22279-E075-C386-604D-E481C25C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72" y="3842183"/>
            <a:ext cx="1419437" cy="10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F9E867CF-C7EE-D3D4-91F9-D7848E7DDAAE}"/>
              </a:ext>
            </a:extLst>
          </p:cNvPr>
          <p:cNvSpPr txBox="1"/>
          <p:nvPr/>
        </p:nvSpPr>
        <p:spPr>
          <a:xfrm>
            <a:off x="7885761" y="3297051"/>
            <a:ext cx="321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Raleway" pitchFamily="2" charset="-18"/>
              </a:rPr>
              <a:t>……….44 megvalósult projekt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7C18D47-9FEE-98EE-13E7-9D02F867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79" y="578880"/>
            <a:ext cx="2171187" cy="21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9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F8845D3-3BC8-57E9-F59C-BA3597FE9C5F}"/>
              </a:ext>
            </a:extLst>
          </p:cNvPr>
          <p:cNvSpPr txBox="1"/>
          <p:nvPr/>
        </p:nvSpPr>
        <p:spPr>
          <a:xfrm>
            <a:off x="2838114" y="1633647"/>
            <a:ext cx="7735330" cy="214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-18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-18"/>
                <a:ea typeface="Times New Roman" panose="02020603050405020304" pitchFamily="18" charset="0"/>
                <a:cs typeface="+mn-cs"/>
              </a:rPr>
              <a:t>Az együttműködés,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-18"/>
                <a:ea typeface="Calibri" panose="020F0502020204030204" pitchFamily="34" charset="0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-18"/>
                <a:ea typeface="Times New Roman" panose="02020603050405020304" pitchFamily="18" charset="0"/>
                <a:cs typeface="+mn-cs"/>
              </a:rPr>
              <a:t>a közös tervezés, a közös gondolkodás a jövőben elengedhetetlen, ez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-18"/>
                <a:ea typeface="Calibri" panose="020F0502020204030204" pitchFamily="34" charset="0"/>
                <a:cs typeface="+mn-cs"/>
              </a:rPr>
              <a:t> járulhat hozzá a helyi szinten meghatározott célok eléréséhez, ez hathat ösztönzően a helyi közösség által kezdeményezett, helyi problémákra reagáló újszerű, okos megoldások kialakítására, ez járulhat hozzá a kerület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-18"/>
                <a:ea typeface="Calibri" panose="020F0502020204030204" pitchFamily="34" charset="0"/>
                <a:cs typeface="+mn-cs"/>
              </a:rPr>
              <a:t>smart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-18"/>
                <a:ea typeface="Calibri" panose="020F0502020204030204" pitchFamily="34" charset="0"/>
                <a:cs typeface="+mn-cs"/>
              </a:rPr>
              <a:t>, fejlődő és fenntartható városrésszé, innovatív közösséggé alakításához.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F4E9C51-3B1B-3514-F071-35564871BD48}"/>
              </a:ext>
            </a:extLst>
          </p:cNvPr>
          <p:cNvSpPr txBox="1"/>
          <p:nvPr/>
        </p:nvSpPr>
        <p:spPr>
          <a:xfrm>
            <a:off x="1053548" y="914400"/>
            <a:ext cx="504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Raleway" pitchFamily="2" charset="-18"/>
              </a:rPr>
              <a:t>BIZTOS, HOGY FOLYTATJUK...</a:t>
            </a:r>
          </a:p>
        </p:txBody>
      </p:sp>
      <p:pic>
        <p:nvPicPr>
          <p:cNvPr id="6148" name="Picture 4" descr="Karácsonyi Zoltán önkormányzati képviselő">
            <a:extLst>
              <a:ext uri="{FF2B5EF4-FFF2-40B4-BE49-F238E27FC236}">
                <a16:creationId xmlns:a16="http://schemas.microsoft.com/office/drawing/2014/main" id="{4065C749-8E0E-934F-1C52-9239F6AEF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8" y="3935896"/>
            <a:ext cx="4994768" cy="1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8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305</Words>
  <Application>Microsoft Office PowerPoint</Application>
  <PresentationFormat>Szélesvásznú</PresentationFormat>
  <Paragraphs>37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Raleway</vt:lpstr>
      <vt:lpstr>robotoregular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Karácsonyi Magdolna</dc:creator>
  <cp:lastModifiedBy>Karácsonyi Magdolna</cp:lastModifiedBy>
  <cp:revision>8</cp:revision>
  <dcterms:created xsi:type="dcterms:W3CDTF">2022-04-06T11:12:38Z</dcterms:created>
  <dcterms:modified xsi:type="dcterms:W3CDTF">2022-09-28T17:52:03Z</dcterms:modified>
</cp:coreProperties>
</file>