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65" r:id="rId5"/>
    <p:sldId id="264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34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993768-D342-B043-7DA9-4995046BE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2618398-A6CE-BA98-C03C-69ED949A9F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CEABF1A-9BCC-D001-A5EE-A04DE35B4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EB17AA9-BC5C-CF96-3B38-6F3B364C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1F7C665-6F11-9E5F-223B-C347D68BA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60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5ECE7F-1088-D75D-AAF0-4E5F67FF0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666391C-71C3-BE0F-9029-3DA8B1D7E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F53C4F5-9960-C471-E008-E4348756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2B204D4-6E56-59FB-2773-B2986EA3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2A7FB04-BD3B-C67D-D1B0-BDDE0069D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183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6B17B2C-83E1-C971-38A3-4C658E89A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AA3C0AA-52BE-7E9E-03E2-92817CFE9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D4F8D16-696F-0A6A-0D70-41EDFDBA5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1F2BCB0-8776-454B-CF3B-80ED4EC2F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5C54B67-5EDF-6446-F55D-EF2A3D74E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263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1F3619D-EC55-A961-BAE6-111F7CE2A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C729209-36E0-8672-F461-9CD79A784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50B5401-9A37-733A-284D-4FD40E0CB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9C0E7FD-CDD6-8348-DC93-7EF1493CD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E6861E-E9D3-1465-0A4D-FBB6FC1C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805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A839C5B-89AF-57F6-9809-996BDD8FE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5FA1305-1F7B-7ED5-A6E4-B4207A382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97160AC-0106-12D1-B5D5-20D6D6818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BC5D88B-D45A-A3BF-3707-EFFDDD00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FD49CC-060E-7A2C-50DC-C02EA67D1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00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FA0F98-0865-D040-0E09-2ADEAC20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B322571-E179-2661-04C9-8BED85053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7F1EDC0-AB97-BE65-88DA-B451615B5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B15FF0E-6FC1-5936-DC49-DA6ECDC09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20913B3-C32F-BA6E-D6B1-787FE8CC7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046B73A-D9C3-2261-9F19-781AD0CDD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238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6B9F76-8EF1-FBE9-ED74-50F16C860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6DFD91A-CF0C-3784-43D7-46937EFAB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C61F549-6FD0-F6FC-84C9-6F6333885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562356E-1D9B-3561-6BB1-8D39766436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9623099-199F-8E5A-EAD0-554DEAACB0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3F3C6AF0-B718-8DF1-5BEC-87206ECB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35A558D9-3ECD-41F7-FE9C-8A709230C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B68B5FA6-66CD-0E04-3A73-581C568D9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5473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C5B49D-DF2A-0C1F-27D3-BDA67F6C1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1D86867-8528-152E-D74E-A116D5B70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B894CFB-ADC3-3AA9-5027-F64A811FB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F44B7BF-D6FC-EEAE-7561-AF64FBEA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456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FFF9F717-9AFF-49DC-35BF-6FA349C21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EA6E73D-4B49-E088-4E8D-64C814752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67935B8-D01B-636C-99E7-FC9A71639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374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73C8620-92AA-4E3A-0BA8-0BEE9C160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1E5AD0A-5EC3-2A43-93CC-E708334B6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6CC9272-4F53-3BB3-CBB1-6A250701A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AD88D23-FE23-D55A-F517-91EECE008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2AE4676-F581-36D4-4975-C0213D0D8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9B10833-7A17-160F-89F2-CB15B94C5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333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30173BE-52A4-5E43-55CC-F2D9AAA95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578C11C6-2931-72D4-3361-5214F7696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9D97C93-1558-285D-F989-E3FF8786D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A544FFF-6F09-AA28-635E-6C86242B3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DE222C5-DDD9-4BF6-8EF7-6CACE52D7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B67515E-E4D4-FCE7-9461-1A3F14177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944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6EFC9F68-AD20-6C6B-DF59-8361E4433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74D6F6D-339B-499B-387F-B63A2D7AC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C905968-4497-BDB5-C6AE-0953ABB66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28534-F612-445C-8014-9C1528A5BFFA}" type="datetimeFigureOut">
              <a:rPr lang="hu-HU" smtClean="0"/>
              <a:t>2022. 06. 13.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92F85A-0D5B-0387-09BD-193956AFAE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F821757-1BE7-3D8B-1CB1-75CF5A1F79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83248-F8D2-4EF1-AA42-44C725B0A64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509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67F2E1C1-A5A0-2086-9F5E-28CAA8159661}"/>
              </a:ext>
            </a:extLst>
          </p:cNvPr>
          <p:cNvSpPr txBox="1"/>
          <p:nvPr/>
        </p:nvSpPr>
        <p:spPr>
          <a:xfrm>
            <a:off x="622170" y="263950"/>
            <a:ext cx="10407192" cy="6847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u-H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Budapest Főváros XIII. kerületi Önkormányzat gyakorlata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„Elveszve két ellátórendszer közt?!”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„Csak pénz kérdése?”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Szociális és egészségügyi ellátás együttműködése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 első szint: kapcsolati, második szint: koordinációs )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Területei: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Szociális terület: 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Házi segítségnyújtás,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Jelzőrendszeres Házi segítségnyújtás, 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Étkeztetés, Idősek átmeneti elhelyezése, Idősek klubhálózat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u-HU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Egészségügyi terület: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Házi Felnőtt Orvosok, otthon ápolás Szakápoló, járó-beteg ellátás Szakorvosai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hu-H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72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4D06B8BB-41BC-CFBF-948C-C4C70F084E25}"/>
              </a:ext>
            </a:extLst>
          </p:cNvPr>
          <p:cNvSpPr txBox="1"/>
          <p:nvPr/>
        </p:nvSpPr>
        <p:spPr>
          <a:xfrm>
            <a:off x="565608" y="772997"/>
            <a:ext cx="11189617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5F583A6-591A-285E-A66A-FCCA73C8F400}"/>
              </a:ext>
            </a:extLst>
          </p:cNvPr>
          <p:cNvSpPr txBox="1"/>
          <p:nvPr/>
        </p:nvSpPr>
        <p:spPr>
          <a:xfrm>
            <a:off x="565608" y="960773"/>
            <a:ext cx="1084082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Budapest Főváros XIII. kerületi Önkormányzat gyakorlata</a:t>
            </a:r>
          </a:p>
          <a:p>
            <a:pPr algn="just"/>
            <a:endParaRPr lang="hu-HU" sz="2400" b="1" dirty="0"/>
          </a:p>
          <a:p>
            <a:pPr algn="just"/>
            <a:endParaRPr lang="hu-HU" sz="2400" b="1" dirty="0"/>
          </a:p>
          <a:p>
            <a:pPr algn="just"/>
            <a:r>
              <a:rPr lang="hu-HU" sz="2400" b="1" dirty="0"/>
              <a:t>Szociális ellátás és Kórházak együttműködése </a:t>
            </a:r>
            <a:r>
              <a:rPr lang="hu-HU" sz="2400" dirty="0"/>
              <a:t>(  első szint: kapcsolati ) </a:t>
            </a:r>
          </a:p>
          <a:p>
            <a:pPr algn="just"/>
            <a:endParaRPr lang="hu-HU" sz="2400" b="1" dirty="0"/>
          </a:p>
          <a:p>
            <a:pPr algn="just"/>
            <a:r>
              <a:rPr lang="hu-HU" sz="2400" b="1" dirty="0"/>
              <a:t>Területei:</a:t>
            </a:r>
          </a:p>
          <a:p>
            <a:pPr algn="just"/>
            <a:r>
              <a:rPr lang="hu-HU" sz="2400" dirty="0"/>
              <a:t>Szakmai Vezető és kórházi Szociális Munkások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Átmeneti ellátást nyújtó intézmény és kórházi Szociális Munkások</a:t>
            </a:r>
          </a:p>
          <a:p>
            <a:pPr algn="ctr"/>
            <a:endParaRPr lang="hu-HU" sz="2400" b="1" dirty="0"/>
          </a:p>
          <a:p>
            <a:pPr algn="ctr"/>
            <a:endParaRPr lang="hu-HU" sz="2400" b="1" dirty="0"/>
          </a:p>
          <a:p>
            <a:r>
              <a:rPr lang="hu-HU" sz="2400" b="1" dirty="0"/>
              <a:t>Szociális ellátás és Civil Szervezetek együttműködése </a:t>
            </a:r>
            <a:r>
              <a:rPr lang="hu-HU" sz="2400" dirty="0"/>
              <a:t>(  első szint: kapcsolati, második szint: koordinációs )</a:t>
            </a:r>
          </a:p>
          <a:p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4056676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4D06B8BB-41BC-CFBF-948C-C4C70F084E25}"/>
              </a:ext>
            </a:extLst>
          </p:cNvPr>
          <p:cNvSpPr txBox="1"/>
          <p:nvPr/>
        </p:nvSpPr>
        <p:spPr>
          <a:xfrm>
            <a:off x="565608" y="772997"/>
            <a:ext cx="11189617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5F583A6-591A-285E-A66A-FCCA73C8F400}"/>
              </a:ext>
            </a:extLst>
          </p:cNvPr>
          <p:cNvSpPr txBox="1"/>
          <p:nvPr/>
        </p:nvSpPr>
        <p:spPr>
          <a:xfrm>
            <a:off x="565608" y="960773"/>
            <a:ext cx="10840824" cy="821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Budapest Főváros XIII. kerületi Önkormányzat gyakorlata</a:t>
            </a:r>
          </a:p>
          <a:p>
            <a:pPr algn="just"/>
            <a:endParaRPr lang="hu-HU" sz="2400" b="1" dirty="0"/>
          </a:p>
          <a:p>
            <a:pPr algn="just"/>
            <a:endParaRPr lang="hu-HU" sz="2400" b="1" dirty="0"/>
          </a:p>
          <a:p>
            <a:pPr algn="just"/>
            <a:r>
              <a:rPr lang="hu-HU" sz="2400" b="1" dirty="0"/>
              <a:t>Új szemlélet elemei:</a:t>
            </a:r>
          </a:p>
          <a:p>
            <a:pPr algn="just"/>
            <a:endParaRPr lang="hu-HU" sz="2400" b="1" dirty="0"/>
          </a:p>
          <a:p>
            <a:pPr algn="just"/>
            <a:r>
              <a:rPr lang="hu-HU" sz="2400" dirty="0"/>
              <a:t>Együttműködés iránti szakmai igény</a:t>
            </a:r>
          </a:p>
          <a:p>
            <a:pPr algn="just"/>
            <a:r>
              <a:rPr lang="hu-HU" sz="2400" dirty="0"/>
              <a:t>Partnerség</a:t>
            </a:r>
          </a:p>
          <a:p>
            <a:pPr algn="just"/>
            <a:r>
              <a:rPr lang="hu-HU" sz="2400" dirty="0"/>
              <a:t>Napi szintű kapcsolat</a:t>
            </a:r>
          </a:p>
          <a:p>
            <a:pPr algn="just"/>
            <a:r>
              <a:rPr lang="hu-HU" sz="2400" dirty="0"/>
              <a:t>Egészségmegőrző – preventív szolgáltatások</a:t>
            </a:r>
          </a:p>
          <a:p>
            <a:pPr algn="just"/>
            <a:r>
              <a:rPr lang="hu-HU" sz="2400" dirty="0"/>
              <a:t>„Betegút” szervezés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Más ellátások, szolgáltatások bevonása</a:t>
            </a:r>
          </a:p>
          <a:p>
            <a:pPr algn="just"/>
            <a:r>
              <a:rPr lang="hu-HU" sz="2400" dirty="0"/>
              <a:t>Kortárs segítő bevonása</a:t>
            </a:r>
          </a:p>
          <a:p>
            <a:pPr algn="just"/>
            <a:r>
              <a:rPr lang="hu-HU" sz="2400" dirty="0"/>
              <a:t>Digitális eszközök alkalmazása</a:t>
            </a:r>
          </a:p>
          <a:p>
            <a:pPr algn="just"/>
            <a:endParaRPr lang="hu-HU" sz="2400" b="1" dirty="0"/>
          </a:p>
          <a:p>
            <a:pPr algn="just"/>
            <a:endParaRPr lang="hu-HU" sz="2400" b="1" dirty="0"/>
          </a:p>
          <a:p>
            <a:pPr algn="just"/>
            <a:endParaRPr lang="hu-HU" sz="2400" b="1" dirty="0"/>
          </a:p>
          <a:p>
            <a:pPr algn="just"/>
            <a:endParaRPr lang="hu-HU" sz="2400" dirty="0"/>
          </a:p>
          <a:p>
            <a:pPr algn="ctr"/>
            <a:endParaRPr lang="hu-HU" sz="2400" b="1" dirty="0"/>
          </a:p>
          <a:p>
            <a:pPr algn="ctr"/>
            <a:endParaRPr lang="hu-HU" sz="2400" b="1" dirty="0"/>
          </a:p>
          <a:p>
            <a:endParaRPr lang="hu-HU" sz="2400" b="1" dirty="0"/>
          </a:p>
          <a:p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945744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4D06B8BB-41BC-CFBF-948C-C4C70F084E25}"/>
              </a:ext>
            </a:extLst>
          </p:cNvPr>
          <p:cNvSpPr txBox="1"/>
          <p:nvPr/>
        </p:nvSpPr>
        <p:spPr>
          <a:xfrm>
            <a:off x="565608" y="772997"/>
            <a:ext cx="11189617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5F583A6-591A-285E-A66A-FCCA73C8F400}"/>
              </a:ext>
            </a:extLst>
          </p:cNvPr>
          <p:cNvSpPr txBox="1"/>
          <p:nvPr/>
        </p:nvSpPr>
        <p:spPr>
          <a:xfrm>
            <a:off x="436775" y="960773"/>
            <a:ext cx="1084082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Budapest Főváros XIII. kerületi Önkormányzat gyakorlata</a:t>
            </a:r>
          </a:p>
          <a:p>
            <a:pPr algn="just"/>
            <a:endParaRPr lang="hu-HU" sz="2400" b="1" dirty="0"/>
          </a:p>
          <a:p>
            <a:pPr algn="just"/>
            <a:endParaRPr lang="hu-HU" sz="2400" b="1" dirty="0"/>
          </a:p>
          <a:p>
            <a:pPr algn="just"/>
            <a:r>
              <a:rPr lang="hu-HU" sz="2400" b="1" dirty="0"/>
              <a:t>További fejlesztések:</a:t>
            </a:r>
          </a:p>
          <a:p>
            <a:pPr algn="just"/>
            <a:r>
              <a:rPr lang="hu-HU" sz="2400" dirty="0"/>
              <a:t>Új szolgáltatásként: szállítás 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Az otthon ápolást megkönnyítő innovatív segédeszközök bemutatása ( lakosság és helyi szakemberek)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Kommunikációs csatornák bővítése 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Digitális, okos eszközök alkalmazása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Munkatársak képzése </a:t>
            </a:r>
          </a:p>
          <a:p>
            <a:pPr algn="ctr"/>
            <a:endParaRPr lang="hu-HU" sz="2400" b="1" dirty="0"/>
          </a:p>
          <a:p>
            <a:pPr algn="just"/>
            <a:endParaRPr lang="hu-HU" sz="2400" b="1" dirty="0"/>
          </a:p>
          <a:p>
            <a:endParaRPr lang="hu-HU" sz="2400" b="1" dirty="0"/>
          </a:p>
          <a:p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893272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4D06B8BB-41BC-CFBF-948C-C4C70F084E25}"/>
              </a:ext>
            </a:extLst>
          </p:cNvPr>
          <p:cNvSpPr txBox="1"/>
          <p:nvPr/>
        </p:nvSpPr>
        <p:spPr>
          <a:xfrm>
            <a:off x="565608" y="772997"/>
            <a:ext cx="11189617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5F583A6-591A-285E-A66A-FCCA73C8F400}"/>
              </a:ext>
            </a:extLst>
          </p:cNvPr>
          <p:cNvSpPr txBox="1"/>
          <p:nvPr/>
        </p:nvSpPr>
        <p:spPr>
          <a:xfrm>
            <a:off x="436775" y="338604"/>
            <a:ext cx="10840824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2400" b="1" dirty="0"/>
              <a:t>Budapest Főváros XIII. kerületi Önkormányzat gyakorlata</a:t>
            </a:r>
          </a:p>
          <a:p>
            <a:pPr algn="just"/>
            <a:endParaRPr lang="hu-HU" sz="2400" b="1" dirty="0"/>
          </a:p>
          <a:p>
            <a:pPr algn="just"/>
            <a:r>
              <a:rPr lang="hu-HU" sz="2400" b="1" dirty="0"/>
              <a:t>Idős ellátás végső célja a szociális és egészségügyi integráció </a:t>
            </a:r>
          </a:p>
          <a:p>
            <a:pPr algn="just"/>
            <a:r>
              <a:rPr lang="hu-HU" sz="2400" b="1" dirty="0"/>
              <a:t>„Otthon, biztonságban, és kapcsolatban maradva a világgal, ahova ha  tudok, elmegyek, ha nem tudok, akkor házhoz jön.”</a:t>
            </a:r>
          </a:p>
          <a:p>
            <a:pPr algn="just"/>
            <a:endParaRPr lang="hu-HU" sz="2400" b="1" dirty="0"/>
          </a:p>
          <a:p>
            <a:pPr algn="just"/>
            <a:r>
              <a:rPr lang="hu-HU" sz="2400" b="1" dirty="0"/>
              <a:t>Eredmény:</a:t>
            </a:r>
          </a:p>
          <a:p>
            <a:pPr algn="just"/>
            <a:r>
              <a:rPr lang="hu-HU" sz="2400" dirty="0"/>
              <a:t>Szépkorúak életminőségének javítása </a:t>
            </a:r>
          </a:p>
          <a:p>
            <a:pPr algn="just"/>
            <a:r>
              <a:rPr lang="hu-HU" sz="2400" dirty="0"/>
              <a:t>Időskorúak függetlenségét, önállóságát, aktivitását, méltóságának megőrzése</a:t>
            </a:r>
          </a:p>
          <a:p>
            <a:pPr algn="just"/>
            <a:r>
              <a:rPr lang="hu-HU" sz="2400" dirty="0"/>
              <a:t>Idősek minél hosszabb ideig élnek saját lakókörnyezetükben</a:t>
            </a:r>
            <a:endParaRPr lang="hu-HU" sz="2400" b="1" dirty="0"/>
          </a:p>
          <a:p>
            <a:pPr algn="just"/>
            <a:endParaRPr lang="hu-HU" sz="2400" b="1" dirty="0"/>
          </a:p>
          <a:p>
            <a:pPr algn="just"/>
            <a:endParaRPr lang="hu-HU" sz="2400" b="1" dirty="0"/>
          </a:p>
          <a:p>
            <a:pPr algn="just"/>
            <a:r>
              <a:rPr lang="hu-HU" sz="2400" b="1" dirty="0"/>
              <a:t>Számszaki mutatók:</a:t>
            </a:r>
          </a:p>
          <a:p>
            <a:pPr algn="just"/>
            <a:r>
              <a:rPr lang="hu-HU" sz="2400" dirty="0"/>
              <a:t>Kórházi napok száma csökken </a:t>
            </a:r>
          </a:p>
          <a:p>
            <a:pPr algn="just"/>
            <a:r>
              <a:rPr lang="hu-HU" sz="2400" dirty="0"/>
              <a:t>Intézményi ellátás igénybevétele kitolódik </a:t>
            </a:r>
          </a:p>
          <a:p>
            <a:pPr algn="just"/>
            <a:r>
              <a:rPr lang="hu-HU" sz="2400" dirty="0"/>
              <a:t>Családi teher mérséklődik </a:t>
            </a:r>
          </a:p>
          <a:p>
            <a:pPr algn="ctr"/>
            <a:endParaRPr lang="hu-HU" sz="2400" b="1" dirty="0"/>
          </a:p>
          <a:p>
            <a:pPr algn="ctr"/>
            <a:endParaRPr lang="hu-HU" sz="2400" b="1" dirty="0"/>
          </a:p>
          <a:p>
            <a:endParaRPr lang="hu-HU" sz="2400" b="1" dirty="0"/>
          </a:p>
          <a:p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2938927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274</Words>
  <Application>Microsoft Office PowerPoint</Application>
  <PresentationFormat>Szélesvásznú</PresentationFormat>
  <Paragraphs>75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Mottó: „Fókuszban az idős ember” A FISZER BEVEZETÉSÉNEK LEHETŐSÉGEI,GYAKORLATI TAPASZTALATOK BEMUTATÁSA</dc:title>
  <dc:creator>Edit Rauh</dc:creator>
  <cp:lastModifiedBy>Karácsonyi Magdolna</cp:lastModifiedBy>
  <cp:revision>10</cp:revision>
  <dcterms:created xsi:type="dcterms:W3CDTF">2022-06-13T08:49:24Z</dcterms:created>
  <dcterms:modified xsi:type="dcterms:W3CDTF">2022-06-13T13:36:10Z</dcterms:modified>
</cp:coreProperties>
</file>