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0" r:id="rId2"/>
    <p:sldId id="279" r:id="rId3"/>
    <p:sldId id="290" r:id="rId4"/>
    <p:sldId id="269" r:id="rId5"/>
    <p:sldId id="285" r:id="rId6"/>
    <p:sldId id="291" r:id="rId7"/>
    <p:sldId id="292" r:id="rId8"/>
    <p:sldId id="293" r:id="rId9"/>
    <p:sldId id="265" r:id="rId10"/>
    <p:sldId id="294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iga Gergely" initials="C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9D534-B447-46DB-A63D-12AFE5012EA0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D5C69-FEE0-4389-8D5F-CB879F1FFC1F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D5C69-FEE0-4389-8D5F-CB879F1FFC1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719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48DA2-F313-4F27-9936-2565265A8F46}" type="datetimeFigureOut">
              <a:rPr lang="hu-HU" smtClean="0"/>
              <a:t>2023. 02. 06.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313177" y="5031113"/>
            <a:ext cx="493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E1C45"/>
                </a:solidFill>
                <a:latin typeface="Raleway" pitchFamily="2" charset="-18"/>
              </a:rPr>
              <a:t>TÖOSZ Legjobb Önkormányzati Gyakorlatok Gödöllő, 2023. február 8.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354147" y="1237385"/>
            <a:ext cx="51422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Raleway" pitchFamily="2" charset="-18"/>
                <a:cs typeface="Arial" panose="020B0604020202020204" pitchFamily="34" charset="0"/>
              </a:rPr>
              <a:t>Legyen óvatos! </a:t>
            </a:r>
          </a:p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Raleway" pitchFamily="2" charset="-18"/>
                <a:cs typeface="Arial" panose="020B0604020202020204" pitchFamily="34" charset="0"/>
              </a:rPr>
              <a:t>Ne adjon esélyt a csalóknak!</a:t>
            </a:r>
            <a:r>
              <a:rPr lang="hu-HU" sz="2800" dirty="0">
                <a:latin typeface="Raleway" pitchFamily="2" charset="-1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8" y="669448"/>
            <a:ext cx="1594553" cy="159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50" y="1334818"/>
            <a:ext cx="1594553" cy="159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36" y="1062552"/>
            <a:ext cx="1594553" cy="159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68" y="2341708"/>
            <a:ext cx="2335427" cy="229787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79" y="3222901"/>
            <a:ext cx="1615816" cy="161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79" y="2870764"/>
            <a:ext cx="1594553" cy="159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42" y="3429000"/>
            <a:ext cx="1594553" cy="159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8143021" y="2690336"/>
            <a:ext cx="2974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E1C45"/>
                </a:solidFill>
                <a:latin typeface="Raleway" pitchFamily="2" charset="-18"/>
              </a:rPr>
              <a:t>Köszönöm a figyelmet!</a:t>
            </a:r>
          </a:p>
          <a:p>
            <a:endParaRPr lang="hu-HU" dirty="0">
              <a:solidFill>
                <a:srgbClr val="0E1C45"/>
              </a:solidFill>
              <a:latin typeface="Raleway" pitchFamily="2" charset="-18"/>
            </a:endParaRPr>
          </a:p>
          <a:p>
            <a:endParaRPr lang="hu-HU" dirty="0">
              <a:solidFill>
                <a:srgbClr val="0E1C45"/>
              </a:solidFill>
              <a:latin typeface="Raleway" pitchFamily="2" charset="-18"/>
            </a:endParaRPr>
          </a:p>
          <a:p>
            <a:r>
              <a:rPr lang="hu-HU" dirty="0">
                <a:solidFill>
                  <a:srgbClr val="0E1C45"/>
                </a:solidFill>
                <a:latin typeface="Raleway" pitchFamily="2" charset="-18"/>
              </a:rPr>
              <a:t>Karácsonyi Magdolna</a:t>
            </a:r>
          </a:p>
          <a:p>
            <a:r>
              <a:rPr lang="hu-HU" dirty="0">
                <a:solidFill>
                  <a:srgbClr val="0E1C45"/>
                </a:solidFill>
                <a:latin typeface="Raleway" pitchFamily="2" charset="-18"/>
              </a:rPr>
              <a:t>aljegyző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107618" y="1360407"/>
            <a:ext cx="6507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F0000"/>
                </a:solidFill>
                <a:latin typeface="Raleway" pitchFamily="2" charset="-18"/>
              </a:rPr>
              <a:t>A közbiztonság: közügy! Javítása: közérdek</a:t>
            </a:r>
            <a:r>
              <a:rPr lang="hu-HU" sz="2000" dirty="0">
                <a:solidFill>
                  <a:srgbClr val="FF0000"/>
                </a:solidFill>
                <a:latin typeface="Raleway" pitchFamily="2" charset="-18"/>
              </a:rPr>
              <a:t>!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14344" y="1507805"/>
            <a:ext cx="37235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Raleway" pitchFamily="2" charset="-18"/>
              </a:rPr>
              <a:t>Várjuk Önöket </a:t>
            </a:r>
          </a:p>
          <a:p>
            <a:pPr algn="ctr"/>
            <a:r>
              <a:rPr lang="hu-HU" dirty="0">
                <a:latin typeface="Raleway" pitchFamily="2" charset="-18"/>
              </a:rPr>
              <a:t>az önkormányzat 2023. évi közterületi rendezvényein!  </a:t>
            </a:r>
          </a:p>
          <a:p>
            <a:endParaRPr lang="hu-HU" dirty="0">
              <a:latin typeface="Raleway" pitchFamily="2" charset="-18"/>
            </a:endParaRPr>
          </a:p>
          <a:p>
            <a:pPr algn="ctr"/>
            <a:r>
              <a:rPr lang="hu-HU" dirty="0">
                <a:latin typeface="Raleway" pitchFamily="2" charset="-18"/>
              </a:rPr>
              <a:t>Első állomásunk: </a:t>
            </a:r>
          </a:p>
          <a:p>
            <a:pPr algn="ctr"/>
            <a:r>
              <a:rPr lang="hu-HU" dirty="0" err="1">
                <a:latin typeface="Raleway" pitchFamily="2" charset="-18"/>
              </a:rPr>
              <a:t>Gidófalvy</a:t>
            </a:r>
            <a:r>
              <a:rPr lang="hu-HU" dirty="0">
                <a:latin typeface="Raleway" pitchFamily="2" charset="-18"/>
              </a:rPr>
              <a:t> lakótelep</a:t>
            </a:r>
          </a:p>
          <a:p>
            <a:pPr algn="ctr" hangingPunct="0"/>
            <a:r>
              <a:rPr lang="hu-HU" sz="1800" dirty="0">
                <a:effectLst/>
                <a:latin typeface="Raleway" pitchFamily="2" charset="-18"/>
                <a:ea typeface="Times New Roman" panose="02020603050405020304" pitchFamily="18" charset="0"/>
              </a:rPr>
              <a:t>2023. </a:t>
            </a:r>
            <a:r>
              <a:rPr lang="hu-HU" dirty="0">
                <a:latin typeface="Raleway" pitchFamily="2" charset="-18"/>
                <a:ea typeface="Times New Roman" panose="02020603050405020304" pitchFamily="18" charset="0"/>
              </a:rPr>
              <a:t>á</a:t>
            </a:r>
            <a:r>
              <a:rPr lang="hu-HU" sz="1800" dirty="0">
                <a:effectLst/>
                <a:latin typeface="Raleway" pitchFamily="2" charset="-18"/>
                <a:ea typeface="Times New Roman" panose="02020603050405020304" pitchFamily="18" charset="0"/>
              </a:rPr>
              <a:t>prilis 27.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hu-HU" sz="1800" dirty="0">
                <a:effectLst/>
                <a:latin typeface="Raleway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15.00-19.00 óra</a:t>
            </a:r>
            <a:endParaRPr lang="hu-HU" dirty="0"/>
          </a:p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67" y="2136112"/>
            <a:ext cx="3102341" cy="259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1723478" y="624493"/>
            <a:ext cx="81679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E1C45"/>
                </a:solidFill>
                <a:effectLst/>
                <a:uLnTx/>
                <a:uFillTx/>
                <a:latin typeface="Raleway" pitchFamily="2" charset="-18"/>
                <a:ea typeface="+mn-ea"/>
                <a:cs typeface="+mn-cs"/>
              </a:rPr>
              <a:t>Legyen óvatos! Ne adjon esélyt a csalóknak!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14344" y="3970256"/>
            <a:ext cx="3723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Raleway" pitchFamily="2" charset="-18"/>
              </a:rPr>
              <a:t>a Tarka Színpad következő színpadi játékán: </a:t>
            </a:r>
          </a:p>
          <a:p>
            <a:pPr algn="ctr"/>
            <a:r>
              <a:rPr lang="hu-HU" dirty="0">
                <a:latin typeface="Raleway" pitchFamily="2" charset="-18"/>
              </a:rPr>
              <a:t>2023. május 4. 15.00 óra</a:t>
            </a:r>
          </a:p>
          <a:p>
            <a:pPr algn="ctr"/>
            <a:r>
              <a:rPr lang="hu-HU" dirty="0">
                <a:latin typeface="Raleway" pitchFamily="2" charset="-18"/>
              </a:rPr>
              <a:t>József Attila Művelődési Központ</a:t>
            </a:r>
          </a:p>
          <a:p>
            <a:endParaRPr lang="hu-HU" dirty="0">
              <a:latin typeface="Raleway" pitchFamily="2" charset="-18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AFCC30F6-4187-2529-3209-10C8FB01F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429000"/>
            <a:ext cx="11614951" cy="51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38050" y="1596778"/>
            <a:ext cx="5311906" cy="360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700"/>
              </a:spcAft>
              <a:defRPr/>
            </a:pPr>
            <a:r>
              <a:rPr lang="hu-HU" dirty="0">
                <a:solidFill>
                  <a:srgbClr val="FF0000"/>
                </a:solidFill>
                <a:latin typeface="Raleway" pitchFamily="2" charset="-18"/>
              </a:rPr>
              <a:t>- A fővárosban 2020. évben „ismertté vált” trükkös csalások 84,6%-át (2.612 cselekményt) az idősek sérelmére követték el.</a:t>
            </a:r>
          </a:p>
          <a:p>
            <a:pPr algn="just">
              <a:lnSpc>
                <a:spcPct val="107000"/>
              </a:lnSpc>
              <a:spcAft>
                <a:spcPts val="700"/>
              </a:spcAft>
              <a:defRPr/>
            </a:pPr>
            <a:r>
              <a:rPr lang="hu-HU" dirty="0">
                <a:solidFill>
                  <a:srgbClr val="FF0000"/>
                </a:solidFill>
                <a:latin typeface="Raleway" pitchFamily="2" charset="-18"/>
              </a:rPr>
              <a:t>- A csalók az egészségügyi veszélyhelyzet alatt újabb és újabb csalási módszerekkel próbálkoztak az idős korosztálynál.</a:t>
            </a:r>
          </a:p>
          <a:p>
            <a:pPr algn="just">
              <a:lnSpc>
                <a:spcPct val="107000"/>
              </a:lnSpc>
              <a:spcAft>
                <a:spcPts val="700"/>
              </a:spcAft>
              <a:defRPr/>
            </a:pPr>
            <a:r>
              <a:rPr lang="hu-HU" dirty="0">
                <a:solidFill>
                  <a:srgbClr val="FF0000"/>
                </a:solidFill>
                <a:latin typeface="Raleway" pitchFamily="2" charset="-18"/>
              </a:rPr>
              <a:t>- Az áldozattá válás „szégyenérzetének” érzése miatt a csalások egy része a bűnüldöző szervek, sokszor a családtagok előtt is ismeretlen marad.</a:t>
            </a:r>
          </a:p>
          <a:p>
            <a:pPr algn="just">
              <a:lnSpc>
                <a:spcPct val="107000"/>
              </a:lnSpc>
              <a:spcAft>
                <a:spcPts val="700"/>
              </a:spcAft>
              <a:defRPr/>
            </a:pPr>
            <a:r>
              <a:rPr lang="hu-HU" dirty="0">
                <a:solidFill>
                  <a:srgbClr val="FF0000"/>
                </a:solidFill>
                <a:latin typeface="Raleway" pitchFamily="2" charset="-18"/>
              </a:rPr>
              <a:t>- A felkészületlenség, tájékozatlanság növeli az idősek kiszolgáltatottságát. </a:t>
            </a:r>
          </a:p>
        </p:txBody>
      </p:sp>
      <p:pic>
        <p:nvPicPr>
          <p:cNvPr id="5" name="Térhatású modell 4" descr="Overdue bill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5511" y="0"/>
            <a:ext cx="3148435" cy="141458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29105" y="754938"/>
            <a:ext cx="1219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Miért: </a:t>
            </a:r>
          </a:p>
        </p:txBody>
      </p:sp>
      <p:pic>
        <p:nvPicPr>
          <p:cNvPr id="9" name="Térhatású modell 8" descr="Overdue bill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201" y="47645"/>
            <a:ext cx="2516553" cy="1414585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0339173" y="324051"/>
            <a:ext cx="2350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2800" b="1" dirty="0">
              <a:solidFill>
                <a:schemeClr val="accent5"/>
              </a:solidFill>
            </a:endParaRPr>
          </a:p>
          <a:p>
            <a:r>
              <a:rPr lang="hu-HU" sz="2800" b="1" dirty="0">
                <a:solidFill>
                  <a:schemeClr val="accent5"/>
                </a:solidFill>
              </a:rPr>
              <a:t>Célunk: 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6311215" y="1429991"/>
            <a:ext cx="5247657" cy="4433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00"/>
              </a:spcAft>
            </a:pPr>
            <a:r>
              <a:rPr lang="hu-HU" dirty="0">
                <a:solidFill>
                  <a:srgbClr val="002060"/>
                </a:solidFill>
                <a:latin typeface="Raleway" pitchFamily="2" charset="-18"/>
              </a:rPr>
              <a:t>- A veszélyeztetett korosztály védelme, a trükkös/</a:t>
            </a:r>
            <a:r>
              <a:rPr lang="hu-HU" dirty="0" err="1">
                <a:solidFill>
                  <a:srgbClr val="002060"/>
                </a:solidFill>
                <a:latin typeface="Raleway" pitchFamily="2" charset="-18"/>
              </a:rPr>
              <a:t>unokázós</a:t>
            </a:r>
            <a:r>
              <a:rPr lang="hu-HU" dirty="0">
                <a:solidFill>
                  <a:srgbClr val="002060"/>
                </a:solidFill>
                <a:latin typeface="Raleway" pitchFamily="2" charset="-18"/>
              </a:rPr>
              <a:t> bűncselekmények visszaszorítása.</a:t>
            </a:r>
          </a:p>
          <a:p>
            <a:pPr algn="just">
              <a:lnSpc>
                <a:spcPct val="107000"/>
              </a:lnSpc>
              <a:spcAft>
                <a:spcPts val="700"/>
              </a:spcAft>
            </a:pPr>
            <a:r>
              <a:rPr lang="hu-HU" dirty="0">
                <a:solidFill>
                  <a:srgbClr val="002060"/>
                </a:solidFill>
                <a:latin typeface="Raleway" pitchFamily="2" charset="-18"/>
              </a:rPr>
              <a:t>- A korosztályt fenyegető új bűnözési módszerek és megelőzésükkel kapcsolatos ismeretek folyamatos átadása.</a:t>
            </a:r>
          </a:p>
          <a:p>
            <a:pPr algn="just">
              <a:lnSpc>
                <a:spcPct val="107000"/>
              </a:lnSpc>
              <a:spcAft>
                <a:spcPts val="700"/>
              </a:spcAft>
            </a:pPr>
            <a:r>
              <a:rPr lang="hu-HU" dirty="0">
                <a:solidFill>
                  <a:srgbClr val="002060"/>
                </a:solidFill>
                <a:latin typeface="Raleway" pitchFamily="2" charset="-18"/>
              </a:rPr>
              <a:t>- Az idősekkel való szoros együttműködés kialakításával, kortárs segítők bevonásával a </a:t>
            </a:r>
            <a:r>
              <a:rPr lang="hu-HU" dirty="0" err="1">
                <a:solidFill>
                  <a:srgbClr val="002060"/>
                </a:solidFill>
                <a:latin typeface="Raleway" pitchFamily="2" charset="-18"/>
              </a:rPr>
              <a:t>latencia</a:t>
            </a:r>
            <a:r>
              <a:rPr lang="hu-HU" dirty="0">
                <a:solidFill>
                  <a:srgbClr val="002060"/>
                </a:solidFill>
                <a:latin typeface="Raleway" pitchFamily="2" charset="-18"/>
              </a:rPr>
              <a:t> mérséklése, az elkövetők felderítésének támogatása. </a:t>
            </a:r>
          </a:p>
          <a:p>
            <a:endParaRPr lang="hu-HU" dirty="0">
              <a:solidFill>
                <a:srgbClr val="002060"/>
              </a:solidFill>
              <a:latin typeface="Raleway Light" pitchFamily="2" charset="-18"/>
            </a:endParaRPr>
          </a:p>
          <a:p>
            <a:r>
              <a:rPr lang="hu-HU" dirty="0">
                <a:solidFill>
                  <a:srgbClr val="002060"/>
                </a:solidFill>
                <a:latin typeface="Raleway Light" pitchFamily="2" charset="-18"/>
              </a:rPr>
              <a:t> </a:t>
            </a:r>
          </a:p>
          <a:p>
            <a:endParaRPr lang="hu-HU" dirty="0">
              <a:solidFill>
                <a:srgbClr val="002060"/>
              </a:solidFill>
              <a:latin typeface="Raleway Light" pitchFamily="2" charset="-18"/>
            </a:endParaRPr>
          </a:p>
          <a:p>
            <a:endParaRPr lang="hu-HU" dirty="0">
              <a:solidFill>
                <a:srgbClr val="002060"/>
              </a:solidFill>
              <a:latin typeface="Raleway Light" pitchFamily="2" charset="-1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6433733" y="4495191"/>
            <a:ext cx="2827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solidFill>
                  <a:srgbClr val="002060"/>
                </a:solidFill>
                <a:latin typeface="Raleway" pitchFamily="2" charset="-18"/>
              </a:rPr>
              <a:t>- A közbiztonsági célú felvilágosító, meggyőző munka hatékonyabbá tétele  a szépkorúak körében. </a:t>
            </a:r>
            <a:endParaRPr lang="hu-HU" dirty="0">
              <a:latin typeface="Raleway" pitchFamily="2" charset="-1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270172" y="807868"/>
            <a:ext cx="4800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hu-HU" sz="2800" dirty="0">
                <a:solidFill>
                  <a:srgbClr val="0E1C45"/>
                </a:solidFill>
                <a:latin typeface="Raleway" pitchFamily="2" charset="-18"/>
              </a:rPr>
              <a:t>Jó gyakorlat célcsoportja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611447" cy="6932247"/>
          </a:xfrm>
          <a:prstGeom prst="rect">
            <a:avLst/>
          </a:prstGeom>
        </p:spPr>
      </p:pic>
      <p:pic>
        <p:nvPicPr>
          <p:cNvPr id="6" name="Ábra 5" descr="Emberek csoportj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145" y="338015"/>
            <a:ext cx="914400" cy="55293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986787" y="429818"/>
            <a:ext cx="1211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latin typeface="Raleway Light" pitchFamily="2" charset="-18"/>
              </a:rPr>
              <a:t>116 747 fő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847766" y="1272931"/>
            <a:ext cx="3976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latin typeface="Raleway" pitchFamily="2" charset="-18"/>
              </a:rPr>
              <a:t>65. életév  felettiek aránya: 20,96 % 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611445" y="1725342"/>
            <a:ext cx="438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latin typeface="Raleway" pitchFamily="2" charset="-18"/>
              </a:rPr>
              <a:t>     egyedül élő szépkorúak aránya: 49 %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847765" y="2257641"/>
            <a:ext cx="4384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latin typeface="Raleway" pitchFamily="2" charset="-18"/>
              </a:rPr>
              <a:t>egyedül élő szépkorú nők aránya: 67 %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6270172" y="3105995"/>
            <a:ext cx="4486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800" dirty="0">
                <a:solidFill>
                  <a:srgbClr val="0E1C45"/>
                </a:solidFill>
                <a:latin typeface="Raleway" pitchFamily="2" charset="-18"/>
              </a:rPr>
              <a:t>Jó gyakorlat előzménye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5939692" y="3707414"/>
            <a:ext cx="6096000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hu-HU" dirty="0">
                <a:latin typeface="Raleway" pitchFamily="2" charset="-18"/>
              </a:rPr>
              <a:t>Lendület 2.0 ciklusprogram,</a:t>
            </a:r>
          </a:p>
          <a:p>
            <a:pPr>
              <a:lnSpc>
                <a:spcPct val="107000"/>
              </a:lnSpc>
            </a:pPr>
            <a:r>
              <a:rPr lang="hu-HU" dirty="0">
                <a:latin typeface="Raleway" pitchFamily="2" charset="-18"/>
              </a:rPr>
              <a:t>Közbiztonsági és bűnmegelőzési koncepció,</a:t>
            </a:r>
          </a:p>
          <a:p>
            <a:pPr>
              <a:lnSpc>
                <a:spcPct val="107000"/>
              </a:lnSpc>
            </a:pPr>
            <a:r>
              <a:rPr lang="hu-HU" dirty="0">
                <a:latin typeface="Raleway" pitchFamily="2" charset="-18"/>
              </a:rPr>
              <a:t>Idősügyi Program</a:t>
            </a:r>
          </a:p>
          <a:p>
            <a:r>
              <a:rPr lang="hu-HU" dirty="0">
                <a:latin typeface="Raleway Light" pitchFamily="2" charset="-18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15439" y="802007"/>
            <a:ext cx="4697953" cy="5064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aleway" pitchFamily="2" charset="-1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aleway" pitchFamily="2" charset="-18"/>
              </a:rPr>
              <a:t>Jó gyakorlat előzménye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E1C45"/>
              </a:solidFill>
              <a:effectLst/>
              <a:uLnTx/>
              <a:uFillTx/>
              <a:latin typeface="Raleway" pitchFamily="2" charset="-1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E1C45"/>
              </a:solidFill>
              <a:effectLst/>
              <a:uLnTx/>
              <a:uFillTx/>
              <a:latin typeface="Raleway" pitchFamily="2" charset="-18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2060"/>
                </a:solidFill>
                <a:latin typeface="Raleway" pitchFamily="2" charset="-18"/>
              </a:rPr>
              <a:t>Áldozatsegítő Szakmai Együttműködési rendszer (ÁSZER)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aleway" pitchFamily="2" charset="-18"/>
              </a:rPr>
              <a:t>Körzeti megbízottak rendszere a kerületi rendőrségnél, területfelelősi rendszer a közterület-felügyeletnél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2060"/>
                </a:solidFill>
                <a:latin typeface="Raleway" pitchFamily="2" charset="-18"/>
              </a:rPr>
              <a:t>Köztisztasági és Közbiztonsági Munkacsoport működtetése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aleway" pitchFamily="2" charset="-18"/>
              </a:rPr>
              <a:t>Utcai szociális munka szervezése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2060"/>
                </a:solidFill>
                <a:latin typeface="Raleway" pitchFamily="2" charset="-18"/>
              </a:rPr>
              <a:t>Civil szervezetek jelenléte az áldozatsegítés tevékenységében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2060"/>
                </a:solidFill>
                <a:latin typeface="Raleway" pitchFamily="2" charset="-18"/>
              </a:rPr>
              <a:t>Kortárs segítők képzése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aleway" pitchFamily="2" charset="-18"/>
              </a:rPr>
              <a:t>Önkormányzati jó gyakorlatok figyelemmel </a:t>
            </a:r>
            <a:r>
              <a:rPr lang="hu-HU" dirty="0">
                <a:solidFill>
                  <a:srgbClr val="002060"/>
                </a:solidFill>
                <a:latin typeface="Raleway" pitchFamily="2" charset="-18"/>
              </a:rPr>
              <a:t>kisérése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aleway" pitchFamily="2" charset="-1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936067" y="802007"/>
            <a:ext cx="5505061" cy="571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800" dirty="0">
                <a:solidFill>
                  <a:srgbClr val="002060"/>
                </a:solidFill>
                <a:latin typeface="Raleway" pitchFamily="2" charset="-18"/>
              </a:rPr>
              <a:t>Legyen óvatos! Ne adjon esélyt a csalóknak! Programsorozat elemei</a:t>
            </a:r>
          </a:p>
          <a:p>
            <a:pPr algn="just"/>
            <a:endParaRPr lang="hu-HU" dirty="0">
              <a:solidFill>
                <a:srgbClr val="002060"/>
              </a:solidFill>
              <a:latin typeface="Raleway Light" pitchFamily="2" charset="-18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Raleway Light" pitchFamily="2" charset="-18"/>
              </a:rPr>
              <a:t>Tarka Színpad interaktív színpadi játéka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Raleway Light" pitchFamily="2" charset="-18"/>
              </a:rPr>
              <a:t>Előadássorozat az Idősek Klubhálózatában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Raleway Light" pitchFamily="2" charset="-18"/>
              </a:rPr>
              <a:t>Önkormányzati rendezvényeken a „Helyi ügyek” sátrában kiscsoportos </a:t>
            </a:r>
            <a:r>
              <a:rPr lang="hu-HU" dirty="0" err="1">
                <a:solidFill>
                  <a:srgbClr val="002060"/>
                </a:solidFill>
                <a:latin typeface="Raleway Light" pitchFamily="2" charset="-18"/>
              </a:rPr>
              <a:t>beszélgetős</a:t>
            </a:r>
            <a:r>
              <a:rPr lang="hu-HU" dirty="0">
                <a:solidFill>
                  <a:srgbClr val="002060"/>
                </a:solidFill>
                <a:latin typeface="Raleway Light" pitchFamily="2" charset="-18"/>
              </a:rPr>
              <a:t> fórumok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Raleway Light" pitchFamily="2" charset="-18"/>
              </a:rPr>
              <a:t>Játékos fejtőrök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Raleway Light" pitchFamily="2" charset="-18"/>
              </a:rPr>
              <a:t> Közbiztonsági, bűnmegelőzési tájékoztatók, közbiztonsági célú ajándéktárgyak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  <a:latin typeface="Raleway Light" pitchFamily="2" charset="-18"/>
              </a:rPr>
              <a:t>Új kommunikációs csatornák, digitális platformok</a:t>
            </a:r>
          </a:p>
          <a:p>
            <a:pPr algn="just"/>
            <a:endParaRPr lang="hu-HU" dirty="0">
              <a:solidFill>
                <a:srgbClr val="002060"/>
              </a:solidFill>
              <a:latin typeface="Raleway Light" pitchFamily="2" charset="-18"/>
            </a:endParaRPr>
          </a:p>
          <a:p>
            <a:pPr algn="just"/>
            <a:endParaRPr lang="hu-HU" dirty="0">
              <a:solidFill>
                <a:srgbClr val="002060"/>
              </a:solidFill>
              <a:latin typeface="Raleway Light" pitchFamily="2" charset="-18"/>
            </a:endParaRPr>
          </a:p>
          <a:p>
            <a:endParaRPr lang="hu-HU" dirty="0">
              <a:solidFill>
                <a:srgbClr val="002060"/>
              </a:solidFill>
              <a:latin typeface="Raleway Light" pitchFamily="2" charset="-18"/>
            </a:endParaRPr>
          </a:p>
          <a:p>
            <a:endParaRPr lang="hu-HU" dirty="0">
              <a:solidFill>
                <a:srgbClr val="002060"/>
              </a:solidFill>
              <a:latin typeface="Raleway Light" pitchFamily="2" charset="-18"/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067876" y="1338099"/>
            <a:ext cx="295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hu-HU" sz="2800" dirty="0">
                <a:solidFill>
                  <a:srgbClr val="0E1C45"/>
                </a:solidFill>
                <a:latin typeface="Raleway" pitchFamily="2" charset="-18"/>
              </a:rPr>
              <a:t>Tarka Színpad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-18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908699" y="799868"/>
            <a:ext cx="9474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0E1C45"/>
                </a:solidFill>
                <a:latin typeface="Raleway" pitchFamily="2" charset="-18"/>
              </a:rPr>
              <a:t>Legyen óvatos! Ne adjon esélyt a csalóknak!  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88" y="1555032"/>
            <a:ext cx="5117294" cy="3812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939" y="1061478"/>
            <a:ext cx="4335077" cy="3812046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808653" y="115324"/>
            <a:ext cx="103927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Raleway" pitchFamily="2" charset="-18"/>
              </a:rPr>
              <a:t>Öreg hibák és baklövések című interaktív színpadi játék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5DF1290-B9F6-1565-1933-93D817BC39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09492" cy="6090187"/>
          </a:xfrm>
          <a:prstGeom prst="rect">
            <a:avLst/>
          </a:prstGeom>
        </p:spPr>
      </p:pic>
      <p:sp>
        <p:nvSpPr>
          <p:cNvPr id="6" name="Ellipszis 5">
            <a:extLst>
              <a:ext uri="{FF2B5EF4-FFF2-40B4-BE49-F238E27FC236}">
                <a16:creationId xmlns:a16="http://schemas.microsoft.com/office/drawing/2014/main" id="{4DFB3CBC-EA93-C004-4662-563AF5646221}"/>
              </a:ext>
            </a:extLst>
          </p:cNvPr>
          <p:cNvSpPr/>
          <p:nvPr/>
        </p:nvSpPr>
        <p:spPr>
          <a:xfrm>
            <a:off x="3777196" y="3778414"/>
            <a:ext cx="4297680" cy="2139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Raleway" pitchFamily="2" charset="-18"/>
              </a:rPr>
              <a:t>Részvevők száma: 1958 fő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26DEFBE-B871-C55F-FCE8-53B22AED1AA0}"/>
              </a:ext>
            </a:extLst>
          </p:cNvPr>
          <p:cNvSpPr txBox="1"/>
          <p:nvPr/>
        </p:nvSpPr>
        <p:spPr>
          <a:xfrm>
            <a:off x="706318" y="6334537"/>
            <a:ext cx="2404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hu-HU" dirty="0">
                <a:solidFill>
                  <a:schemeClr val="bg1"/>
                </a:solidFill>
              </a:rPr>
              <a:t>vitalkul@t-online.hu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>
            <a:extLst>
              <a:ext uri="{FF2B5EF4-FFF2-40B4-BE49-F238E27FC236}">
                <a16:creationId xmlns:a16="http://schemas.microsoft.com/office/drawing/2014/main" id="{466763E0-8B4F-3A1B-7CC2-6049084C9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3170" y="-157578"/>
            <a:ext cx="16234810" cy="717315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147970" y="2115830"/>
            <a:ext cx="3376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hu-HU" sz="2800" dirty="0">
                <a:solidFill>
                  <a:srgbClr val="0E1C45"/>
                </a:solidFill>
                <a:latin typeface="Raleway" pitchFamily="2" charset="-18"/>
              </a:rPr>
              <a:t>„Helyi ügyek” sátra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-18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927365" y="706124"/>
            <a:ext cx="7386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0E1C45"/>
                </a:solidFill>
                <a:latin typeface="Raleway" pitchFamily="2" charset="-18"/>
              </a:rPr>
              <a:t>Legyen óvatos! Ne adjon esélyt a csalóknak! 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FA2EFAE0-597A-3059-D32E-D14BAD8D1D2D}"/>
              </a:ext>
            </a:extLst>
          </p:cNvPr>
          <p:cNvSpPr/>
          <p:nvPr/>
        </p:nvSpPr>
        <p:spPr>
          <a:xfrm>
            <a:off x="168086" y="72776"/>
            <a:ext cx="242881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Raleway" pitchFamily="2" charset="-18"/>
              </a:rPr>
              <a:t>Résztvevők száma: 3792 fő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606301" y="1355888"/>
            <a:ext cx="550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hu-HU" sz="2800" dirty="0">
                <a:solidFill>
                  <a:srgbClr val="0E1C45"/>
                </a:solidFill>
                <a:latin typeface="Raleway" pitchFamily="2" charset="-18"/>
              </a:rPr>
              <a:t>Előadássorozat, játékos fejtörők 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itchFamily="2" charset="-18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698812" y="518037"/>
            <a:ext cx="945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0E1C45"/>
                </a:solidFill>
                <a:latin typeface="Raleway" pitchFamily="2" charset="-18"/>
              </a:rPr>
              <a:t>Legyen óvatos! Ne adjon esélyt a csalóknak!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88" y="2193739"/>
            <a:ext cx="3714349" cy="418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Kép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07" y="1876606"/>
            <a:ext cx="3204838" cy="3625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4DEA683-1712-8BF2-AA92-024842775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1627">
            <a:off x="-96409" y="133997"/>
            <a:ext cx="2564895" cy="1765164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CA11B005-FCA5-3A30-E938-075552FC6892}"/>
              </a:ext>
            </a:extLst>
          </p:cNvPr>
          <p:cNvSpPr txBox="1"/>
          <p:nvPr/>
        </p:nvSpPr>
        <p:spPr>
          <a:xfrm>
            <a:off x="8629095" y="2500677"/>
            <a:ext cx="26145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>
                <a:latin typeface="Raleway" pitchFamily="2" charset="-18"/>
              </a:rPr>
              <a:t>Résztvevők száma: 1326 fő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2388093" y="634495"/>
            <a:ext cx="875338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solidFill>
                  <a:srgbClr val="0E1C45"/>
                </a:solidFill>
                <a:latin typeface="Raleway" pitchFamily="2" charset="-18"/>
              </a:rPr>
              <a:t>Módszerek, eszközök: </a:t>
            </a:r>
          </a:p>
          <a:p>
            <a:pPr algn="just"/>
            <a:endParaRPr lang="hu-HU" sz="2400" dirty="0">
              <a:solidFill>
                <a:srgbClr val="0E1C45"/>
              </a:solidFill>
              <a:latin typeface="Raleway" pitchFamily="2" charset="-18"/>
            </a:endParaRPr>
          </a:p>
          <a:p>
            <a:pPr algn="just"/>
            <a:r>
              <a:rPr lang="hu-HU" sz="2400" dirty="0">
                <a:solidFill>
                  <a:srgbClr val="0E1C45"/>
                </a:solidFill>
                <a:latin typeface="Raleway" pitchFamily="2" charset="-18"/>
              </a:rPr>
              <a:t>élményszerzés (színházi hangulat, interaktív intézményi programok,)</a:t>
            </a:r>
          </a:p>
          <a:p>
            <a:pPr algn="just"/>
            <a:r>
              <a:rPr lang="hu-HU" sz="2400" dirty="0" err="1">
                <a:solidFill>
                  <a:srgbClr val="0E1C45"/>
                </a:solidFill>
                <a:latin typeface="Raleway" pitchFamily="2" charset="-18"/>
              </a:rPr>
              <a:t>beszélgetős</a:t>
            </a:r>
            <a:r>
              <a:rPr lang="hu-HU" sz="2400" dirty="0">
                <a:solidFill>
                  <a:srgbClr val="0E1C45"/>
                </a:solidFill>
                <a:latin typeface="Raleway" pitchFamily="2" charset="-18"/>
              </a:rPr>
              <a:t> fórumok, </a:t>
            </a:r>
          </a:p>
          <a:p>
            <a:pPr algn="just"/>
            <a:r>
              <a:rPr lang="hu-HU" sz="2400" dirty="0">
                <a:solidFill>
                  <a:srgbClr val="0E1C45"/>
                </a:solidFill>
                <a:latin typeface="Raleway" pitchFamily="2" charset="-18"/>
              </a:rPr>
              <a:t>közterületeken jelenlét, </a:t>
            </a:r>
          </a:p>
          <a:p>
            <a:pPr algn="just"/>
            <a:r>
              <a:rPr lang="hu-HU" sz="2400" dirty="0">
                <a:solidFill>
                  <a:srgbClr val="0E1C45"/>
                </a:solidFill>
                <a:latin typeface="Raleway" pitchFamily="2" charset="-18"/>
              </a:rPr>
              <a:t>kortárs segítők közreműködése, </a:t>
            </a:r>
          </a:p>
          <a:p>
            <a:pPr algn="just"/>
            <a:r>
              <a:rPr lang="hu-HU" sz="2400" dirty="0">
                <a:solidFill>
                  <a:srgbClr val="0E1C45"/>
                </a:solidFill>
                <a:latin typeface="Raleway" pitchFamily="2" charset="-18"/>
              </a:rPr>
              <a:t>közbiztonsági célú nyeremények biztosítása,</a:t>
            </a:r>
          </a:p>
          <a:p>
            <a:pPr algn="just"/>
            <a:r>
              <a:rPr lang="hu-HU" sz="2400" dirty="0">
                <a:solidFill>
                  <a:srgbClr val="0E1C45"/>
                </a:solidFill>
                <a:latin typeface="Raleway" pitchFamily="2" charset="-18"/>
              </a:rPr>
              <a:t>helyi médiumok (TV13, </a:t>
            </a:r>
            <a:r>
              <a:rPr lang="hu-HU" sz="2400" dirty="0" err="1">
                <a:solidFill>
                  <a:srgbClr val="0E1C45"/>
                </a:solidFill>
                <a:latin typeface="Raleway" pitchFamily="2" charset="-18"/>
              </a:rPr>
              <a:t>Hirnök</a:t>
            </a:r>
            <a:r>
              <a:rPr lang="hu-HU" sz="2400" dirty="0">
                <a:solidFill>
                  <a:srgbClr val="0E1C45"/>
                </a:solidFill>
                <a:latin typeface="Raleway" pitchFamily="2" charset="-18"/>
              </a:rPr>
              <a:t>, önkormányzati facebook</a:t>
            </a:r>
          </a:p>
          <a:p>
            <a:pPr algn="just"/>
            <a:endParaRPr lang="hu-HU" sz="2400" dirty="0">
              <a:solidFill>
                <a:srgbClr val="0E1C45"/>
              </a:solidFill>
              <a:latin typeface="Raleway" pitchFamily="2" charset="-18"/>
            </a:endParaRPr>
          </a:p>
          <a:p>
            <a:pPr algn="just"/>
            <a:r>
              <a:rPr lang="hu-HU" sz="2400" dirty="0">
                <a:solidFill>
                  <a:srgbClr val="0E1C45"/>
                </a:solidFill>
                <a:latin typeface="Raleway" pitchFamily="2" charset="-18"/>
              </a:rPr>
              <a:t>Üzentünk: Legyenek óvatosak! Ne adjanak esélyt a csalóknak, figyeljenek oda idős rokonaikra, lakótársaikra.  Hiszen a közbiztonság: közügy! Javítása:  közérdek!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-18"/>
                <a:ea typeface="+mn-ea"/>
                <a:cs typeface="+mn-cs"/>
              </a:rPr>
              <a:t> </a:t>
            </a:r>
            <a:endParaRPr lang="hu-HU" sz="2400" dirty="0">
              <a:solidFill>
                <a:srgbClr val="0E1C45"/>
              </a:solidFill>
              <a:latin typeface="Raleway" pitchFamily="2" charset="-18"/>
            </a:endParaRPr>
          </a:p>
          <a:p>
            <a:pPr algn="just"/>
            <a:endParaRPr lang="hu-HU" sz="1600" dirty="0">
              <a:solidFill>
                <a:srgbClr val="0E1C45"/>
              </a:solidFill>
              <a:latin typeface="Raleway" pitchFamily="2" charset="-18"/>
            </a:endParaRPr>
          </a:p>
          <a:p>
            <a:pPr algn="just"/>
            <a:endParaRPr lang="hu-HU" sz="1600" dirty="0">
              <a:solidFill>
                <a:srgbClr val="0E1C45"/>
              </a:solidFill>
              <a:latin typeface="Raleway" pitchFamily="2" charset="-18"/>
            </a:endParaRPr>
          </a:p>
          <a:p>
            <a:pPr algn="just"/>
            <a:endParaRPr lang="hu-HU" sz="1600" dirty="0">
              <a:solidFill>
                <a:srgbClr val="0E1C45"/>
              </a:solidFill>
              <a:latin typeface="Raleway" pitchFamily="2" charset="-18"/>
            </a:endParaRPr>
          </a:p>
          <a:p>
            <a:pPr algn="just"/>
            <a:endParaRPr lang="hu-HU" sz="1600" dirty="0">
              <a:solidFill>
                <a:srgbClr val="0E1C45"/>
              </a:solidFill>
              <a:latin typeface="Raleway" pitchFamily="2" charset="-18"/>
            </a:endParaRPr>
          </a:p>
          <a:p>
            <a:pPr algn="just"/>
            <a:endParaRPr lang="hu-HU" sz="1600" dirty="0">
              <a:solidFill>
                <a:srgbClr val="0E1C45"/>
              </a:solidFill>
              <a:latin typeface="Raleway" pitchFamily="2" charset="-18"/>
            </a:endParaRPr>
          </a:p>
          <a:p>
            <a:pPr algn="just"/>
            <a:endParaRPr lang="hu-HU" sz="1600" dirty="0">
              <a:solidFill>
                <a:srgbClr val="0E1C45"/>
              </a:solidFill>
              <a:latin typeface="Raleway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CDBA5D5-C822-AD56-ED66-3E34CE4D0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75" y="-858915"/>
            <a:ext cx="13627223" cy="857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9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82760" y="1796696"/>
            <a:ext cx="22454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i="0" dirty="0">
                <a:solidFill>
                  <a:srgbClr val="0E1C45"/>
                </a:solidFill>
                <a:effectLst/>
                <a:latin typeface="Raleway" pitchFamily="2" charset="-18"/>
              </a:rPr>
              <a:t>Fenntartható !</a:t>
            </a:r>
          </a:p>
          <a:p>
            <a:pPr algn="just"/>
            <a:endParaRPr lang="hu-HU" sz="1600" dirty="0">
              <a:solidFill>
                <a:srgbClr val="0E1C45"/>
              </a:solidFill>
              <a:latin typeface="Raleway" pitchFamily="2" charset="-18"/>
            </a:endParaRPr>
          </a:p>
          <a:p>
            <a:pPr algn="just"/>
            <a:endParaRPr lang="hu-HU" sz="1600" dirty="0">
              <a:solidFill>
                <a:srgbClr val="0E1C45"/>
              </a:solidFill>
              <a:latin typeface="Raleway" pitchFamily="2" charset="-18"/>
            </a:endParaRPr>
          </a:p>
          <a:p>
            <a:pPr algn="just"/>
            <a:endParaRPr lang="hu-HU" sz="1600" dirty="0">
              <a:solidFill>
                <a:srgbClr val="0E1C45"/>
              </a:solidFill>
              <a:latin typeface="Raleway" pitchFamily="2" charset="-18"/>
            </a:endParaRPr>
          </a:p>
          <a:p>
            <a:pPr algn="just"/>
            <a:endParaRPr lang="hu-HU" sz="1600" dirty="0">
              <a:solidFill>
                <a:srgbClr val="0E1C45"/>
              </a:solidFill>
              <a:latin typeface="Raleway" pitchFamily="2" charset="-18"/>
            </a:endParaRPr>
          </a:p>
          <a:p>
            <a:pPr algn="just"/>
            <a:endParaRPr lang="hu-HU" sz="1600" i="0" dirty="0">
              <a:solidFill>
                <a:srgbClr val="0E1C45"/>
              </a:solidFill>
              <a:effectLst/>
              <a:latin typeface="Raleway" pitchFamily="2" charset="-18"/>
            </a:endParaRPr>
          </a:p>
          <a:p>
            <a:pPr algn="just"/>
            <a:r>
              <a:rPr lang="hu-HU" sz="2400" dirty="0">
                <a:solidFill>
                  <a:srgbClr val="0E1C45"/>
                </a:solidFill>
                <a:latin typeface="Raleway" pitchFamily="2" charset="-18"/>
              </a:rPr>
              <a:t>Adaptálható!</a:t>
            </a:r>
          </a:p>
          <a:p>
            <a:pPr algn="just"/>
            <a:endParaRPr lang="hu-HU" sz="1600" dirty="0">
              <a:solidFill>
                <a:srgbClr val="0E1C45"/>
              </a:solidFill>
              <a:latin typeface="Raleway" pitchFamily="2" charset="-18"/>
            </a:endParaRPr>
          </a:p>
          <a:p>
            <a:pPr algn="just"/>
            <a:endParaRPr lang="hu-HU" sz="1600" dirty="0">
              <a:solidFill>
                <a:srgbClr val="0E1C45"/>
              </a:solidFill>
              <a:latin typeface="Raleway" pitchFamily="2" charset="-18"/>
            </a:endParaRPr>
          </a:p>
          <a:p>
            <a:pPr algn="just"/>
            <a:endParaRPr lang="hu-HU" sz="1600" i="0" dirty="0">
              <a:solidFill>
                <a:srgbClr val="0E1C45"/>
              </a:solidFill>
              <a:effectLst/>
              <a:latin typeface="Raleway" pitchFamily="2" charset="-18"/>
            </a:endParaRPr>
          </a:p>
          <a:p>
            <a:pPr algn="just"/>
            <a:endParaRPr lang="hu-HU" sz="1600" i="0" dirty="0">
              <a:solidFill>
                <a:srgbClr val="0E1C45"/>
              </a:solidFill>
              <a:effectLst/>
              <a:latin typeface="Raleway" pitchFamily="2" charset="-18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280970" y="1463015"/>
            <a:ext cx="65985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solidFill>
                  <a:srgbClr val="0E1C45"/>
                </a:solidFill>
                <a:latin typeface="Raleway" pitchFamily="2" charset="-18"/>
              </a:rPr>
              <a:t>Éves költsége: 814 000,-Ft. (ajándéktárgyak költsége) </a:t>
            </a:r>
          </a:p>
          <a:p>
            <a:pPr algn="just"/>
            <a:endParaRPr lang="hu-HU" sz="1600" dirty="0">
              <a:solidFill>
                <a:srgbClr val="0E1C45"/>
              </a:solidFill>
              <a:latin typeface="Raleway" pitchFamily="2" charset="-1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306945" y="3068680"/>
            <a:ext cx="638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solidFill>
                  <a:srgbClr val="0E1C45"/>
                </a:solidFill>
                <a:latin typeface="Raleway" pitchFamily="2" charset="-18"/>
              </a:rPr>
              <a:t>Helyi szakemberek, civil szervezetek, önkéntesek együttműködésére épül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306944" y="2262908"/>
            <a:ext cx="547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solidFill>
                  <a:srgbClr val="0E1C45"/>
                </a:solidFill>
                <a:latin typeface="Raleway" pitchFamily="2" charset="-18"/>
              </a:rPr>
              <a:t>Az érintett célcsoport nagyrészét eléri (4500 fő)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012693" y="805812"/>
            <a:ext cx="9092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>
                <a:latin typeface="Raleway" pitchFamily="2" charset="-18"/>
              </a:rPr>
              <a:t>Legyen óvatos! Ne adjon esélyt a csalóknak!</a:t>
            </a:r>
          </a:p>
        </p:txBody>
      </p:sp>
      <p:pic>
        <p:nvPicPr>
          <p:cNvPr id="10" name="Ábra 9" descr="Malacpersel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4220" y="1152906"/>
            <a:ext cx="914400" cy="914400"/>
          </a:xfrm>
          <a:prstGeom prst="rect">
            <a:avLst/>
          </a:prstGeom>
        </p:spPr>
      </p:pic>
      <p:pic>
        <p:nvPicPr>
          <p:cNvPr id="12" name="Ábra 11" descr="Hanger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0395" y="1974985"/>
            <a:ext cx="914400" cy="914400"/>
          </a:xfrm>
          <a:prstGeom prst="rect">
            <a:avLst/>
          </a:prstGeom>
        </p:spPr>
      </p:pic>
      <p:pic>
        <p:nvPicPr>
          <p:cNvPr id="14" name="Ábra 13" descr="Kirakósdarabok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54220" y="2800611"/>
            <a:ext cx="914400" cy="914400"/>
          </a:xfrm>
          <a:prstGeom prst="rect">
            <a:avLst/>
          </a:prstGeom>
        </p:spPr>
      </p:pic>
      <p:pic>
        <p:nvPicPr>
          <p:cNvPr id="16" name="Ábra 15" descr="Egészségedr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42253" y="4008194"/>
            <a:ext cx="914400" cy="914400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4267722" y="430501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latin typeface="Raleway" pitchFamily="2" charset="-18"/>
              </a:rPr>
              <a:t>Az önkormányzati imázst erősíti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545</Words>
  <Application>Microsoft Office PowerPoint</Application>
  <PresentationFormat>Szélesvásznú</PresentationFormat>
  <Paragraphs>104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Raleway</vt:lpstr>
      <vt:lpstr>Raleway Light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Karácsonyi Magdolna</dc:creator>
  <cp:lastModifiedBy>Karácsonyi Magdolna</cp:lastModifiedBy>
  <cp:revision>72</cp:revision>
  <dcterms:created xsi:type="dcterms:W3CDTF">2022-04-06T11:12:00Z</dcterms:created>
  <dcterms:modified xsi:type="dcterms:W3CDTF">2023-02-06T12:46:20Z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774B0F2ED79B4AA892532BB8F90C5AAD</vt:lpwstr>
  </property>
  <property fmtid="{D5CDD505-2E9C-101B-9397-08002B2CF9AE}" pid="3" name="KSOProductBuildVer">
    <vt:lpwstr>1033-11.2.0.11440</vt:lpwstr>
  </property>
</Properties>
</file>